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5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Lst>
  <p:sldSz cx="12192000" cy="6858000"/>
  <p:notesSz cx="6858000" cy="9144000"/>
  <p:embeddedFontLst>
    <p:embeddedFont>
      <p:font typeface="Open Sans" panose="020B0604020202020204" charset="0"/>
      <p:bold r:id="rId57"/>
      <p:boldItalic r:id="rId58"/>
    </p:embeddedFont>
    <p:embeddedFont>
      <p:font typeface="Corbel" panose="020B0503020204020204" pitchFamily="34" charset="0"/>
      <p:regular r:id="rId59"/>
      <p:bold r:id="rId60"/>
      <p:italic r:id="rId61"/>
      <p:boldItalic r:id="rId62"/>
    </p:embeddedFont>
    <p:embeddedFont>
      <p:font typeface="Cambria" panose="02040503050406030204" pitchFamily="18" charset="0"/>
      <p:regular r:id="rId63"/>
      <p:bold r:id="rId64"/>
      <p:italic r:id="rId65"/>
      <p:boldItalic r:id="rId66"/>
    </p:embeddedFont>
    <p:embeddedFont>
      <p:font typeface="Century Gothic" panose="020B0502020202020204" pitchFamily="34"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71" roundtripDataSignature="AMtx7mivNapkDqDiDSWYAQS4ocIorodJ3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80" d="100"/>
          <a:sy n="80" d="100"/>
        </p:scale>
        <p:origin x="112"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7.fntdata"/><Relationship Id="rId68" Type="http://schemas.openxmlformats.org/officeDocument/2006/relationships/font" Target="fonts/font12.fntdata"/><Relationship Id="rId7" Type="http://schemas.openxmlformats.org/officeDocument/2006/relationships/slide" Target="slides/slide6.xml"/><Relationship Id="rId71"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 Id="rId61"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52933078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5" name="Google Shape;135;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081007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5" name="Google Shape;255;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06859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6" name="Google Shape;266;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312088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488232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4" name="Google Shape;294;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66679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009649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8" name="Google Shape;318;p1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7351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0" name="Google Shape;330;p1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450247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2" name="Google Shape;342;p1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30200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334150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2" name="Google Shape;372;p1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4301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93687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6" name="Google Shape;386;p2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7927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3" name="Google Shape;403;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38099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3" name="Google Shape;413;p2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342146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3" name="Google Shape;423;p2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088550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3" name="Google Shape;433;p2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7316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3" name="Google Shape;443;p2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349128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3" name="Google Shape;453;p2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41596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3" name="Google Shape;463;p2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563698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9" name="Google Shape;479;p2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42421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p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2" name="Google Shape;492;p2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63275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65012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3" name="Google Shape;503;p3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860099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p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3" name="Google Shape;513;p3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08949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p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23" name="Google Shape;523;p3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16705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p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33" name="Google Shape;533;p3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91313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p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3" name="Google Shape;543;p3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01665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p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7" name="Google Shape;567;p3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3756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p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0" name="Google Shape;590;p3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73461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p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0" name="Google Shape;620;p3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5932758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p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3" name="Google Shape;643;p3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595199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p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54" name="Google Shape;654;p3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1245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5" name="Google Shape;165;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632170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p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4" name="Google Shape;664;p4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9647277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p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4" name="Google Shape;684;p4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4108255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p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94" name="Google Shape;694;p4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6070196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p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04" name="Google Shape;704;p4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99263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p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4" name="Google Shape;714;p4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20800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p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24" name="Google Shape;724;p4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225338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p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34" name="Google Shape;734;p4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00955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p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3" name="Google Shape;743;p4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386120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p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4" name="Google Shape;754;p4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082963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p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4" name="Google Shape;764;p4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52407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8528932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p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75" name="Google Shape;775;p5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27593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
        <p:cNvGrpSpPr/>
        <p:nvPr/>
      </p:nvGrpSpPr>
      <p:grpSpPr>
        <a:xfrm>
          <a:off x="0" y="0"/>
          <a:ext cx="0" cy="0"/>
          <a:chOff x="0" y="0"/>
          <a:chExt cx="0" cy="0"/>
        </a:xfrm>
      </p:grpSpPr>
      <p:sp>
        <p:nvSpPr>
          <p:cNvPr id="783" name="Google Shape;783;p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84" name="Google Shape;784;p5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6952768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p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93" name="Google Shape;793;p5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0158188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p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3" name="Google Shape;803;p5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4944100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p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13" name="Google Shape;813;p5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49106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7" name="Google Shape;197;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33229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9" name="Google Shape;219;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892711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1" name="Google Shape;231;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00476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10290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56"/>
          <p:cNvSpPr txBox="1">
            <a:spLocks noGrp="1"/>
          </p:cNvSpPr>
          <p:nvPr>
            <p:ph type="ctrTitle"/>
          </p:nvPr>
        </p:nvSpPr>
        <p:spPr>
          <a:xfrm>
            <a:off x="2209800" y="4464028"/>
            <a:ext cx="9144000" cy="1641490"/>
          </a:xfrm>
          <a:prstGeom prst="rect">
            <a:avLst/>
          </a:prstGeom>
          <a:noFill/>
          <a:ln>
            <a:noFill/>
          </a:ln>
        </p:spPr>
        <p:txBody>
          <a:bodyPr spcFirstLastPara="1" wrap="square" lIns="91425" tIns="45700" rIns="91425" bIns="45700" anchor="t" anchorCtr="0">
            <a:normAutofit/>
          </a:bodyPr>
          <a:lstStyle>
            <a:lvl1pPr lvl="0" algn="r">
              <a:lnSpc>
                <a:spcPct val="90000"/>
              </a:lnSpc>
              <a:spcBef>
                <a:spcPts val="0"/>
              </a:spcBef>
              <a:spcAft>
                <a:spcPts val="0"/>
              </a:spcAft>
              <a:buClr>
                <a:srgbClr val="E2E2E2"/>
              </a:buClr>
              <a:buSzPts val="9600"/>
              <a:buFont typeface="Corbel"/>
              <a:buNone/>
              <a:defRPr sz="9600" b="0">
                <a:solidFill>
                  <a:srgbClr val="E2E2E2"/>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56"/>
          <p:cNvSpPr txBox="1">
            <a:spLocks noGrp="1"/>
          </p:cNvSpPr>
          <p:nvPr>
            <p:ph type="subTitle" idx="1"/>
          </p:nvPr>
        </p:nvSpPr>
        <p:spPr>
          <a:xfrm>
            <a:off x="2209799" y="3694375"/>
            <a:ext cx="9144000" cy="754025"/>
          </a:xfrm>
          <a:prstGeom prst="rect">
            <a:avLst/>
          </a:prstGeom>
          <a:noFill/>
          <a:ln>
            <a:noFill/>
          </a:ln>
        </p:spPr>
        <p:txBody>
          <a:bodyPr spcFirstLastPara="1" wrap="square" lIns="91425" tIns="45700" rIns="91425" bIns="45700" anchor="b" anchorCtr="0">
            <a:normAutofit/>
          </a:bodyPr>
          <a:lstStyle>
            <a:lvl1pPr lvl="0" algn="r">
              <a:lnSpc>
                <a:spcPct val="90000"/>
              </a:lnSpc>
              <a:spcBef>
                <a:spcPts val="1000"/>
              </a:spcBef>
              <a:spcAft>
                <a:spcPts val="0"/>
              </a:spcAft>
              <a:buClr>
                <a:schemeClr val="lt2"/>
              </a:buClr>
              <a:buSzPts val="3200"/>
              <a:buNone/>
              <a:defRPr sz="3200" b="0">
                <a:solidFill>
                  <a:schemeClr val="lt2"/>
                </a:solidFill>
                <a:latin typeface="Corbel"/>
                <a:ea typeface="Corbel"/>
                <a:cs typeface="Corbel"/>
                <a:sym typeface="Corbel"/>
              </a:defRPr>
            </a:lvl1pPr>
            <a:lvl2pPr lvl="1" algn="ctr">
              <a:lnSpc>
                <a:spcPct val="90000"/>
              </a:lnSpc>
              <a:spcBef>
                <a:spcPts val="500"/>
              </a:spcBef>
              <a:spcAft>
                <a:spcPts val="0"/>
              </a:spcAft>
              <a:buClr>
                <a:srgbClr val="EDEDED"/>
              </a:buClr>
              <a:buSzPts val="2000"/>
              <a:buNone/>
              <a:defRPr sz="2000"/>
            </a:lvl2pPr>
            <a:lvl3pPr lvl="2" algn="ctr">
              <a:lnSpc>
                <a:spcPct val="90000"/>
              </a:lnSpc>
              <a:spcBef>
                <a:spcPts val="500"/>
              </a:spcBef>
              <a:spcAft>
                <a:spcPts val="0"/>
              </a:spcAft>
              <a:buClr>
                <a:srgbClr val="EDEDED"/>
              </a:buClr>
              <a:buSzPts val="1800"/>
              <a:buNone/>
              <a:defRPr sz="1800"/>
            </a:lvl3pPr>
            <a:lvl4pPr lvl="3" algn="ctr">
              <a:lnSpc>
                <a:spcPct val="90000"/>
              </a:lnSpc>
              <a:spcBef>
                <a:spcPts val="500"/>
              </a:spcBef>
              <a:spcAft>
                <a:spcPts val="0"/>
              </a:spcAft>
              <a:buClr>
                <a:srgbClr val="EDEDED"/>
              </a:buClr>
              <a:buSzPts val="1600"/>
              <a:buNone/>
              <a:defRPr sz="1600"/>
            </a:lvl4pPr>
            <a:lvl5pPr lvl="4" algn="ctr">
              <a:lnSpc>
                <a:spcPct val="90000"/>
              </a:lnSpc>
              <a:spcBef>
                <a:spcPts val="500"/>
              </a:spcBef>
              <a:spcAft>
                <a:spcPts val="0"/>
              </a:spcAft>
              <a:buClr>
                <a:srgbClr val="EDEDED"/>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4" name="Google Shape;14;p5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5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5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68"/>
        <p:cNvGrpSpPr/>
        <p:nvPr/>
      </p:nvGrpSpPr>
      <p:grpSpPr>
        <a:xfrm>
          <a:off x="0" y="0"/>
          <a:ext cx="0" cy="0"/>
          <a:chOff x="0" y="0"/>
          <a:chExt cx="0" cy="0"/>
        </a:xfrm>
      </p:grpSpPr>
      <p:sp>
        <p:nvSpPr>
          <p:cNvPr id="69" name="Google Shape;69;p65"/>
          <p:cNvSpPr txBox="1">
            <a:spLocks noGrp="1"/>
          </p:cNvSpPr>
          <p:nvPr>
            <p:ph type="title"/>
          </p:nvPr>
        </p:nvSpPr>
        <p:spPr>
          <a:xfrm>
            <a:off x="839788" y="4367160"/>
            <a:ext cx="10515600"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EDEDED"/>
              </a:buClr>
              <a:buSzPts val="3200"/>
              <a:buFont typeface="Corbe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65"/>
          <p:cNvSpPr>
            <a:spLocks noGrp="1"/>
          </p:cNvSpPr>
          <p:nvPr>
            <p:ph type="pic" idx="2"/>
          </p:nvPr>
        </p:nvSpPr>
        <p:spPr>
          <a:xfrm>
            <a:off x="839788" y="987425"/>
            <a:ext cx="10515600" cy="3379735"/>
          </a:xfrm>
          <a:prstGeom prst="rect">
            <a:avLst/>
          </a:prstGeom>
          <a:noFill/>
          <a:ln>
            <a:noFill/>
          </a:ln>
        </p:spPr>
      </p:sp>
      <p:sp>
        <p:nvSpPr>
          <p:cNvPr id="71" name="Google Shape;71;p65"/>
          <p:cNvSpPr txBox="1">
            <a:spLocks noGrp="1"/>
          </p:cNvSpPr>
          <p:nvPr>
            <p:ph type="body" idx="1"/>
          </p:nvPr>
        </p:nvSpPr>
        <p:spPr>
          <a:xfrm>
            <a:off x="839788" y="5186516"/>
            <a:ext cx="10514012" cy="68247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1600"/>
              <a:buNone/>
              <a:defRPr sz="1600">
                <a:solidFill>
                  <a:schemeClr val="lt2"/>
                </a:solidFill>
              </a:defRPr>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2" name="Google Shape;72;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75"/>
        <p:cNvGrpSpPr/>
        <p:nvPr/>
      </p:nvGrpSpPr>
      <p:grpSpPr>
        <a:xfrm>
          <a:off x="0" y="0"/>
          <a:ext cx="0" cy="0"/>
          <a:chOff x="0" y="0"/>
          <a:chExt cx="0" cy="0"/>
        </a:xfrm>
      </p:grpSpPr>
      <p:sp>
        <p:nvSpPr>
          <p:cNvPr id="76" name="Google Shape;76;p66"/>
          <p:cNvSpPr txBox="1">
            <a:spLocks noGrp="1"/>
          </p:cNvSpPr>
          <p:nvPr>
            <p:ph type="title"/>
          </p:nvPr>
        </p:nvSpPr>
        <p:spPr>
          <a:xfrm>
            <a:off x="839788" y="365125"/>
            <a:ext cx="10515600" cy="353434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3200"/>
              <a:buFont typeface="Corbe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66"/>
          <p:cNvSpPr txBox="1">
            <a:spLocks noGrp="1"/>
          </p:cNvSpPr>
          <p:nvPr>
            <p:ph type="body" idx="1"/>
          </p:nvPr>
        </p:nvSpPr>
        <p:spPr>
          <a:xfrm>
            <a:off x="839788" y="4489399"/>
            <a:ext cx="10514012" cy="150182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rgbClr val="EDEDED"/>
              </a:buClr>
              <a:buSzPts val="1600"/>
              <a:buNone/>
              <a:defRPr sz="1600"/>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8" name="Google Shape;78;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81"/>
        <p:cNvGrpSpPr/>
        <p:nvPr/>
      </p:nvGrpSpPr>
      <p:grpSpPr>
        <a:xfrm>
          <a:off x="0" y="0"/>
          <a:ext cx="0" cy="0"/>
          <a:chOff x="0" y="0"/>
          <a:chExt cx="0" cy="0"/>
        </a:xfrm>
      </p:grpSpPr>
      <p:sp>
        <p:nvSpPr>
          <p:cNvPr id="82" name="Google Shape;82;p67"/>
          <p:cNvSpPr txBox="1">
            <a:spLocks noGrp="1"/>
          </p:cNvSpPr>
          <p:nvPr>
            <p:ph type="title"/>
          </p:nvPr>
        </p:nvSpPr>
        <p:spPr>
          <a:xfrm>
            <a:off x="1446212" y="365125"/>
            <a:ext cx="9302752" cy="299290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4400"/>
              <a:buFont typeface="Corbel"/>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67"/>
          <p:cNvSpPr txBox="1">
            <a:spLocks noGrp="1"/>
          </p:cNvSpPr>
          <p:nvPr>
            <p:ph type="body" idx="1"/>
          </p:nvPr>
        </p:nvSpPr>
        <p:spPr>
          <a:xfrm>
            <a:off x="1720644" y="3365557"/>
            <a:ext cx="875229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4" name="Google Shape;84;p67"/>
          <p:cNvSpPr txBox="1">
            <a:spLocks noGrp="1"/>
          </p:cNvSpPr>
          <p:nvPr>
            <p:ph type="body" idx="2"/>
          </p:nvPr>
        </p:nvSpPr>
        <p:spPr>
          <a:xfrm>
            <a:off x="838200" y="4501729"/>
            <a:ext cx="10512424" cy="148949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rgbClr val="EDEDED"/>
              </a:buClr>
              <a:buSzPts val="1600"/>
              <a:buNone/>
              <a:defRPr sz="1600"/>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5" name="Google Shape;85;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88" name="Google Shape;88;p67"/>
          <p:cNvSpPr txBox="1"/>
          <p:nvPr/>
        </p:nvSpPr>
        <p:spPr>
          <a:xfrm>
            <a:off x="1111044" y="786824"/>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lt1"/>
              </a:buClr>
              <a:buSzPts val="8000"/>
              <a:buFont typeface="Corbel"/>
              <a:buNone/>
            </a:pPr>
            <a:r>
              <a:rPr lang="en-US" sz="8000" b="0" cap="none">
                <a:solidFill>
                  <a:schemeClr val="lt1"/>
                </a:solidFill>
                <a:latin typeface="Corbel"/>
                <a:ea typeface="Corbel"/>
                <a:cs typeface="Corbel"/>
                <a:sym typeface="Corbel"/>
              </a:rPr>
              <a:t>“</a:t>
            </a:r>
            <a:endParaRPr/>
          </a:p>
        </p:txBody>
      </p:sp>
      <p:sp>
        <p:nvSpPr>
          <p:cNvPr id="89" name="Google Shape;89;p67"/>
          <p:cNvSpPr txBox="1"/>
          <p:nvPr/>
        </p:nvSpPr>
        <p:spPr>
          <a:xfrm>
            <a:off x="10437812" y="2743200"/>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Corbel"/>
              <a:buNone/>
            </a:pPr>
            <a:r>
              <a:rPr lang="en-US" sz="8000" b="0" cap="none">
                <a:solidFill>
                  <a:schemeClr val="lt1"/>
                </a:solidFill>
                <a:latin typeface="Corbel"/>
                <a:ea typeface="Corbel"/>
                <a:cs typeface="Corbel"/>
                <a:sym typeface="Corbe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90"/>
        <p:cNvGrpSpPr/>
        <p:nvPr/>
      </p:nvGrpSpPr>
      <p:grpSpPr>
        <a:xfrm>
          <a:off x="0" y="0"/>
          <a:ext cx="0" cy="0"/>
          <a:chOff x="0" y="0"/>
          <a:chExt cx="0" cy="0"/>
        </a:xfrm>
      </p:grpSpPr>
      <p:sp>
        <p:nvSpPr>
          <p:cNvPr id="91" name="Google Shape;91;p68"/>
          <p:cNvSpPr txBox="1">
            <a:spLocks noGrp="1"/>
          </p:cNvSpPr>
          <p:nvPr>
            <p:ph type="title"/>
          </p:nvPr>
        </p:nvSpPr>
        <p:spPr>
          <a:xfrm>
            <a:off x="839788" y="2326967"/>
            <a:ext cx="10515600"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EDEDED"/>
              </a:buClr>
              <a:buSzPts val="5400"/>
              <a:buFont typeface="Corbel"/>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68"/>
          <p:cNvSpPr txBox="1">
            <a:spLocks noGrp="1"/>
          </p:cNvSpPr>
          <p:nvPr>
            <p:ph type="body" idx="1"/>
          </p:nvPr>
        </p:nvSpPr>
        <p:spPr>
          <a:xfrm>
            <a:off x="839788" y="4850581"/>
            <a:ext cx="10514012" cy="114064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600"/>
              <a:buNone/>
              <a:defRPr sz="1600"/>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3" name="Google Shape;93;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96"/>
        <p:cNvGrpSpPr/>
        <p:nvPr/>
      </p:nvGrpSpPr>
      <p:grpSpPr>
        <a:xfrm>
          <a:off x="0" y="0"/>
          <a:ext cx="0" cy="0"/>
          <a:chOff x="0" y="0"/>
          <a:chExt cx="0" cy="0"/>
        </a:xfrm>
      </p:grpSpPr>
      <p:sp>
        <p:nvSpPr>
          <p:cNvPr id="97" name="Google Shape;97;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8" name="Google Shape;98;p69"/>
          <p:cNvSpPr txBox="1">
            <a:spLocks noGrp="1"/>
          </p:cNvSpPr>
          <p:nvPr>
            <p:ph type="body" idx="1"/>
          </p:nvPr>
        </p:nvSpPr>
        <p:spPr>
          <a:xfrm>
            <a:off x="1337282" y="1885950"/>
            <a:ext cx="2946866"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2"/>
              </a:buClr>
              <a:buSzPts val="2400"/>
              <a:buNone/>
              <a:defRPr sz="2400" b="0">
                <a:solidFill>
                  <a:schemeClr val="lt2"/>
                </a:solidFill>
              </a:defRPr>
            </a:lvl1pPr>
            <a:lvl2pPr marL="914400" lvl="1" indent="-228600" algn="l">
              <a:lnSpc>
                <a:spcPct val="90000"/>
              </a:lnSpc>
              <a:spcBef>
                <a:spcPts val="500"/>
              </a:spcBef>
              <a:spcAft>
                <a:spcPts val="0"/>
              </a:spcAft>
              <a:buClr>
                <a:srgbClr val="EDEDED"/>
              </a:buClr>
              <a:buSzPts val="2000"/>
              <a:buNone/>
              <a:defRPr sz="2000" b="1"/>
            </a:lvl2pPr>
            <a:lvl3pPr marL="1371600" lvl="2" indent="-228600" algn="l">
              <a:lnSpc>
                <a:spcPct val="90000"/>
              </a:lnSpc>
              <a:spcBef>
                <a:spcPts val="500"/>
              </a:spcBef>
              <a:spcAft>
                <a:spcPts val="0"/>
              </a:spcAft>
              <a:buClr>
                <a:srgbClr val="EDEDED"/>
              </a:buClr>
              <a:buSzPts val="1800"/>
              <a:buNone/>
              <a:defRPr sz="1800" b="1"/>
            </a:lvl3pPr>
            <a:lvl4pPr marL="1828800" lvl="3" indent="-228600" algn="l">
              <a:lnSpc>
                <a:spcPct val="90000"/>
              </a:lnSpc>
              <a:spcBef>
                <a:spcPts val="500"/>
              </a:spcBef>
              <a:spcAft>
                <a:spcPts val="0"/>
              </a:spcAft>
              <a:buClr>
                <a:srgbClr val="EDEDED"/>
              </a:buClr>
              <a:buSzPts val="1600"/>
              <a:buNone/>
              <a:defRPr sz="1600" b="1"/>
            </a:lvl4pPr>
            <a:lvl5pPr marL="2286000" lvl="4" indent="-228600" algn="l">
              <a:lnSpc>
                <a:spcPct val="90000"/>
              </a:lnSpc>
              <a:spcBef>
                <a:spcPts val="500"/>
              </a:spcBef>
              <a:spcAft>
                <a:spcPts val="0"/>
              </a:spcAft>
              <a:buClr>
                <a:srgbClr val="EDEDED"/>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99" name="Google Shape;99;p69"/>
          <p:cNvSpPr txBox="1">
            <a:spLocks noGrp="1"/>
          </p:cNvSpPr>
          <p:nvPr>
            <p:ph type="body" idx="2"/>
          </p:nvPr>
        </p:nvSpPr>
        <p:spPr>
          <a:xfrm>
            <a:off x="1356798" y="2571750"/>
            <a:ext cx="2927350" cy="358933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0" name="Google Shape;100;p69"/>
          <p:cNvSpPr txBox="1">
            <a:spLocks noGrp="1"/>
          </p:cNvSpPr>
          <p:nvPr>
            <p:ph type="body" idx="3"/>
          </p:nvPr>
        </p:nvSpPr>
        <p:spPr>
          <a:xfrm>
            <a:off x="4587994" y="1885950"/>
            <a:ext cx="2936241"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2"/>
              </a:buClr>
              <a:buSzPts val="2400"/>
              <a:buNone/>
              <a:defRPr sz="2400" b="0">
                <a:solidFill>
                  <a:schemeClr val="lt2"/>
                </a:solidFill>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01" name="Google Shape;101;p69"/>
          <p:cNvSpPr txBox="1">
            <a:spLocks noGrp="1"/>
          </p:cNvSpPr>
          <p:nvPr>
            <p:ph type="body" idx="4"/>
          </p:nvPr>
        </p:nvSpPr>
        <p:spPr>
          <a:xfrm>
            <a:off x="4577441" y="2571750"/>
            <a:ext cx="2946794" cy="358933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2" name="Google Shape;102;p69"/>
          <p:cNvSpPr txBox="1">
            <a:spLocks noGrp="1"/>
          </p:cNvSpPr>
          <p:nvPr>
            <p:ph type="body" idx="5"/>
          </p:nvPr>
        </p:nvSpPr>
        <p:spPr>
          <a:xfrm>
            <a:off x="7829035" y="1885950"/>
            <a:ext cx="2932113"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2"/>
              </a:buClr>
              <a:buSzPts val="2400"/>
              <a:buNone/>
              <a:defRPr sz="2400" b="0">
                <a:solidFill>
                  <a:schemeClr val="lt2"/>
                </a:solidFill>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03" name="Google Shape;103;p69"/>
          <p:cNvSpPr txBox="1">
            <a:spLocks noGrp="1"/>
          </p:cNvSpPr>
          <p:nvPr>
            <p:ph type="body" idx="6"/>
          </p:nvPr>
        </p:nvSpPr>
        <p:spPr>
          <a:xfrm>
            <a:off x="7829035" y="2571750"/>
            <a:ext cx="2932113" cy="358933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4" name="Google Shape;104;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07"/>
        <p:cNvGrpSpPr/>
        <p:nvPr/>
      </p:nvGrpSpPr>
      <p:grpSpPr>
        <a:xfrm>
          <a:off x="0" y="0"/>
          <a:ext cx="0" cy="0"/>
          <a:chOff x="0" y="0"/>
          <a:chExt cx="0" cy="0"/>
        </a:xfrm>
      </p:grpSpPr>
      <p:sp>
        <p:nvSpPr>
          <p:cNvPr id="108" name="Google Shape;108;p7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9" name="Google Shape;109;p70"/>
          <p:cNvSpPr txBox="1">
            <a:spLocks noGrp="1"/>
          </p:cNvSpPr>
          <p:nvPr>
            <p:ph type="body" idx="1"/>
          </p:nvPr>
        </p:nvSpPr>
        <p:spPr>
          <a:xfrm>
            <a:off x="1332085" y="4297503"/>
            <a:ext cx="294005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rgbClr val="EDEDED"/>
              </a:buClr>
              <a:buSzPts val="2400"/>
              <a:buNone/>
              <a:defRPr sz="2400" b="0">
                <a:solidFill>
                  <a:srgbClr val="EDEDED"/>
                </a:solidFill>
              </a:defRPr>
            </a:lvl1pPr>
            <a:lvl2pPr marL="914400" lvl="1" indent="-228600" algn="l">
              <a:lnSpc>
                <a:spcPct val="90000"/>
              </a:lnSpc>
              <a:spcBef>
                <a:spcPts val="500"/>
              </a:spcBef>
              <a:spcAft>
                <a:spcPts val="0"/>
              </a:spcAft>
              <a:buClr>
                <a:srgbClr val="EDEDED"/>
              </a:buClr>
              <a:buSzPts val="2000"/>
              <a:buNone/>
              <a:defRPr sz="2000" b="1"/>
            </a:lvl2pPr>
            <a:lvl3pPr marL="1371600" lvl="2" indent="-228600" algn="l">
              <a:lnSpc>
                <a:spcPct val="90000"/>
              </a:lnSpc>
              <a:spcBef>
                <a:spcPts val="500"/>
              </a:spcBef>
              <a:spcAft>
                <a:spcPts val="0"/>
              </a:spcAft>
              <a:buClr>
                <a:srgbClr val="EDEDED"/>
              </a:buClr>
              <a:buSzPts val="1800"/>
              <a:buNone/>
              <a:defRPr sz="1800" b="1"/>
            </a:lvl3pPr>
            <a:lvl4pPr marL="1828800" lvl="3" indent="-228600" algn="l">
              <a:lnSpc>
                <a:spcPct val="90000"/>
              </a:lnSpc>
              <a:spcBef>
                <a:spcPts val="500"/>
              </a:spcBef>
              <a:spcAft>
                <a:spcPts val="0"/>
              </a:spcAft>
              <a:buClr>
                <a:srgbClr val="EDEDED"/>
              </a:buClr>
              <a:buSzPts val="1600"/>
              <a:buNone/>
              <a:defRPr sz="1600" b="1"/>
            </a:lvl4pPr>
            <a:lvl5pPr marL="2286000" lvl="4" indent="-228600" algn="l">
              <a:lnSpc>
                <a:spcPct val="90000"/>
              </a:lnSpc>
              <a:spcBef>
                <a:spcPts val="500"/>
              </a:spcBef>
              <a:spcAft>
                <a:spcPts val="0"/>
              </a:spcAft>
              <a:buClr>
                <a:srgbClr val="EDEDED"/>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0" name="Google Shape;110;p70"/>
          <p:cNvSpPr>
            <a:spLocks noGrp="1"/>
          </p:cNvSpPr>
          <p:nvPr>
            <p:ph type="pic" idx="2"/>
          </p:nvPr>
        </p:nvSpPr>
        <p:spPr>
          <a:xfrm>
            <a:off x="1332085" y="2256354"/>
            <a:ext cx="2940050"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11" name="Google Shape;111;p70"/>
          <p:cNvSpPr txBox="1">
            <a:spLocks noGrp="1"/>
          </p:cNvSpPr>
          <p:nvPr>
            <p:ph type="body" idx="3"/>
          </p:nvPr>
        </p:nvSpPr>
        <p:spPr>
          <a:xfrm>
            <a:off x="1332085" y="4873765"/>
            <a:ext cx="2940050" cy="65918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2" name="Google Shape;112;p70"/>
          <p:cNvSpPr txBox="1">
            <a:spLocks noGrp="1"/>
          </p:cNvSpPr>
          <p:nvPr>
            <p:ph type="body" idx="4"/>
          </p:nvPr>
        </p:nvSpPr>
        <p:spPr>
          <a:xfrm>
            <a:off x="4568997" y="4297503"/>
            <a:ext cx="2930525"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rgbClr val="EDEDED"/>
              </a:buClr>
              <a:buSzPts val="2400"/>
              <a:buNone/>
              <a:defRPr sz="2400" b="0">
                <a:solidFill>
                  <a:srgbClr val="EDEDED"/>
                </a:solidFill>
              </a:defRPr>
            </a:lvl1pPr>
            <a:lvl2pPr marL="914400" lvl="1" indent="-228600" algn="l">
              <a:lnSpc>
                <a:spcPct val="90000"/>
              </a:lnSpc>
              <a:spcBef>
                <a:spcPts val="500"/>
              </a:spcBef>
              <a:spcAft>
                <a:spcPts val="0"/>
              </a:spcAft>
              <a:buClr>
                <a:srgbClr val="EDEDED"/>
              </a:buClr>
              <a:buSzPts val="2000"/>
              <a:buNone/>
              <a:defRPr sz="2000" b="1"/>
            </a:lvl2pPr>
            <a:lvl3pPr marL="1371600" lvl="2" indent="-228600" algn="l">
              <a:lnSpc>
                <a:spcPct val="90000"/>
              </a:lnSpc>
              <a:spcBef>
                <a:spcPts val="500"/>
              </a:spcBef>
              <a:spcAft>
                <a:spcPts val="0"/>
              </a:spcAft>
              <a:buClr>
                <a:srgbClr val="EDEDED"/>
              </a:buClr>
              <a:buSzPts val="1800"/>
              <a:buNone/>
              <a:defRPr sz="1800" b="1"/>
            </a:lvl3pPr>
            <a:lvl4pPr marL="1828800" lvl="3" indent="-228600" algn="l">
              <a:lnSpc>
                <a:spcPct val="90000"/>
              </a:lnSpc>
              <a:spcBef>
                <a:spcPts val="500"/>
              </a:spcBef>
              <a:spcAft>
                <a:spcPts val="0"/>
              </a:spcAft>
              <a:buClr>
                <a:srgbClr val="EDEDED"/>
              </a:buClr>
              <a:buSzPts val="1600"/>
              <a:buNone/>
              <a:defRPr sz="1600" b="1"/>
            </a:lvl4pPr>
            <a:lvl5pPr marL="2286000" lvl="4" indent="-228600" algn="l">
              <a:lnSpc>
                <a:spcPct val="90000"/>
              </a:lnSpc>
              <a:spcBef>
                <a:spcPts val="500"/>
              </a:spcBef>
              <a:spcAft>
                <a:spcPts val="0"/>
              </a:spcAft>
              <a:buClr>
                <a:srgbClr val="EDEDED"/>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3" name="Google Shape;113;p70"/>
          <p:cNvSpPr>
            <a:spLocks noGrp="1"/>
          </p:cNvSpPr>
          <p:nvPr>
            <p:ph type="pic" idx="5"/>
          </p:nvPr>
        </p:nvSpPr>
        <p:spPr>
          <a:xfrm>
            <a:off x="4568996" y="2256354"/>
            <a:ext cx="2930525"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14" name="Google Shape;114;p70"/>
          <p:cNvSpPr txBox="1">
            <a:spLocks noGrp="1"/>
          </p:cNvSpPr>
          <p:nvPr>
            <p:ph type="body" idx="6"/>
          </p:nvPr>
        </p:nvSpPr>
        <p:spPr>
          <a:xfrm>
            <a:off x="4567644" y="4873764"/>
            <a:ext cx="2934406" cy="65918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5" name="Google Shape;115;p70"/>
          <p:cNvSpPr txBox="1">
            <a:spLocks noGrp="1"/>
          </p:cNvSpPr>
          <p:nvPr>
            <p:ph type="body" idx="7"/>
          </p:nvPr>
        </p:nvSpPr>
        <p:spPr>
          <a:xfrm>
            <a:off x="7804322" y="4297503"/>
            <a:ext cx="2932113"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rgbClr val="EDEDED"/>
              </a:buClr>
              <a:buSzPts val="2400"/>
              <a:buNone/>
              <a:defRPr sz="2400" b="0">
                <a:solidFill>
                  <a:srgbClr val="EDEDED"/>
                </a:solidFill>
              </a:defRPr>
            </a:lvl1pPr>
            <a:lvl2pPr marL="914400" lvl="1" indent="-228600" algn="l">
              <a:lnSpc>
                <a:spcPct val="90000"/>
              </a:lnSpc>
              <a:spcBef>
                <a:spcPts val="500"/>
              </a:spcBef>
              <a:spcAft>
                <a:spcPts val="0"/>
              </a:spcAft>
              <a:buClr>
                <a:srgbClr val="EDEDED"/>
              </a:buClr>
              <a:buSzPts val="2000"/>
              <a:buNone/>
              <a:defRPr sz="2000" b="1"/>
            </a:lvl2pPr>
            <a:lvl3pPr marL="1371600" lvl="2" indent="-228600" algn="l">
              <a:lnSpc>
                <a:spcPct val="90000"/>
              </a:lnSpc>
              <a:spcBef>
                <a:spcPts val="500"/>
              </a:spcBef>
              <a:spcAft>
                <a:spcPts val="0"/>
              </a:spcAft>
              <a:buClr>
                <a:srgbClr val="EDEDED"/>
              </a:buClr>
              <a:buSzPts val="1800"/>
              <a:buNone/>
              <a:defRPr sz="1800" b="1"/>
            </a:lvl3pPr>
            <a:lvl4pPr marL="1828800" lvl="3" indent="-228600" algn="l">
              <a:lnSpc>
                <a:spcPct val="90000"/>
              </a:lnSpc>
              <a:spcBef>
                <a:spcPts val="500"/>
              </a:spcBef>
              <a:spcAft>
                <a:spcPts val="0"/>
              </a:spcAft>
              <a:buClr>
                <a:srgbClr val="EDEDED"/>
              </a:buClr>
              <a:buSzPts val="1600"/>
              <a:buNone/>
              <a:defRPr sz="1600" b="1"/>
            </a:lvl4pPr>
            <a:lvl5pPr marL="2286000" lvl="4" indent="-228600" algn="l">
              <a:lnSpc>
                <a:spcPct val="90000"/>
              </a:lnSpc>
              <a:spcBef>
                <a:spcPts val="500"/>
              </a:spcBef>
              <a:spcAft>
                <a:spcPts val="0"/>
              </a:spcAft>
              <a:buClr>
                <a:srgbClr val="EDEDED"/>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70"/>
          <p:cNvSpPr>
            <a:spLocks noGrp="1"/>
          </p:cNvSpPr>
          <p:nvPr>
            <p:ph type="pic" idx="8"/>
          </p:nvPr>
        </p:nvSpPr>
        <p:spPr>
          <a:xfrm>
            <a:off x="7804321" y="2256354"/>
            <a:ext cx="2932113" cy="1524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17" name="Google Shape;117;p70"/>
          <p:cNvSpPr txBox="1">
            <a:spLocks noGrp="1"/>
          </p:cNvSpPr>
          <p:nvPr>
            <p:ph type="body" idx="9"/>
          </p:nvPr>
        </p:nvSpPr>
        <p:spPr>
          <a:xfrm>
            <a:off x="7804197" y="4873762"/>
            <a:ext cx="2935997" cy="65918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DEDED"/>
              </a:buClr>
              <a:buSzPts val="1400"/>
              <a:buNone/>
              <a:defRPr sz="1400"/>
            </a:lvl1pPr>
            <a:lvl2pPr marL="914400" lvl="1" indent="-228600" algn="l">
              <a:lnSpc>
                <a:spcPct val="90000"/>
              </a:lnSpc>
              <a:spcBef>
                <a:spcPts val="500"/>
              </a:spcBef>
              <a:spcAft>
                <a:spcPts val="0"/>
              </a:spcAft>
              <a:buClr>
                <a:srgbClr val="EDEDED"/>
              </a:buClr>
              <a:buSzPts val="1200"/>
              <a:buNone/>
              <a:defRPr sz="1200"/>
            </a:lvl2pPr>
            <a:lvl3pPr marL="1371600" lvl="2" indent="-228600" algn="l">
              <a:lnSpc>
                <a:spcPct val="90000"/>
              </a:lnSpc>
              <a:spcBef>
                <a:spcPts val="500"/>
              </a:spcBef>
              <a:spcAft>
                <a:spcPts val="0"/>
              </a:spcAft>
              <a:buClr>
                <a:srgbClr val="EDEDED"/>
              </a:buClr>
              <a:buSzPts val="1000"/>
              <a:buNone/>
              <a:defRPr sz="1000"/>
            </a:lvl3pPr>
            <a:lvl4pPr marL="1828800" lvl="3" indent="-228600" algn="l">
              <a:lnSpc>
                <a:spcPct val="90000"/>
              </a:lnSpc>
              <a:spcBef>
                <a:spcPts val="500"/>
              </a:spcBef>
              <a:spcAft>
                <a:spcPts val="0"/>
              </a:spcAft>
              <a:buClr>
                <a:srgbClr val="EDEDED"/>
              </a:buClr>
              <a:buSzPts val="900"/>
              <a:buNone/>
              <a:defRPr sz="900"/>
            </a:lvl4pPr>
            <a:lvl5pPr marL="2286000" lvl="4" indent="-228600" algn="l">
              <a:lnSpc>
                <a:spcPct val="90000"/>
              </a:lnSpc>
              <a:spcBef>
                <a:spcPts val="500"/>
              </a:spcBef>
              <a:spcAft>
                <a:spcPts val="0"/>
              </a:spcAft>
              <a:buClr>
                <a:srgbClr val="EDEDED"/>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1"/>
        <p:cNvGrpSpPr/>
        <p:nvPr/>
      </p:nvGrpSpPr>
      <p:grpSpPr>
        <a:xfrm>
          <a:off x="0" y="0"/>
          <a:ext cx="0" cy="0"/>
          <a:chOff x="0" y="0"/>
          <a:chExt cx="0" cy="0"/>
        </a:xfrm>
      </p:grpSpPr>
      <p:sp>
        <p:nvSpPr>
          <p:cNvPr id="122" name="Google Shape;122;p7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71"/>
          <p:cNvSpPr txBox="1">
            <a:spLocks noGrp="1"/>
          </p:cNvSpPr>
          <p:nvPr>
            <p:ph type="body" idx="1"/>
          </p:nvPr>
        </p:nvSpPr>
        <p:spPr>
          <a:xfrm rot="5400000">
            <a:off x="4061231" y="-1115606"/>
            <a:ext cx="4351338" cy="102338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24" name="Google Shape;124;p7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7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7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7"/>
        <p:cNvGrpSpPr/>
        <p:nvPr/>
      </p:nvGrpSpPr>
      <p:grpSpPr>
        <a:xfrm>
          <a:off x="0" y="0"/>
          <a:ext cx="0" cy="0"/>
          <a:chOff x="0" y="0"/>
          <a:chExt cx="0" cy="0"/>
        </a:xfrm>
      </p:grpSpPr>
      <p:sp>
        <p:nvSpPr>
          <p:cNvPr id="128" name="Google Shape;128;p7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9" name="Google Shape;129;p7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7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7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5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57"/>
          <p:cNvSpPr txBox="1">
            <a:spLocks noGrp="1"/>
          </p:cNvSpPr>
          <p:nvPr>
            <p:ph type="body" idx="1"/>
          </p:nvPr>
        </p:nvSpPr>
        <p:spPr>
          <a:xfrm>
            <a:off x="1120000" y="1825625"/>
            <a:ext cx="102338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0" name="Google Shape;20;p5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5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5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58"/>
          <p:cNvSpPr txBox="1">
            <a:spLocks noGrp="1"/>
          </p:cNvSpPr>
          <p:nvPr>
            <p:ph type="ctrTitle"/>
          </p:nvPr>
        </p:nvSpPr>
        <p:spPr>
          <a:xfrm>
            <a:off x="854532" y="4464028"/>
            <a:ext cx="9144000" cy="1641490"/>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rgbClr val="E2E2E2"/>
              </a:buClr>
              <a:buSzPts val="9600"/>
              <a:buFont typeface="Corbel"/>
              <a:buNone/>
              <a:defRPr sz="9600" b="0">
                <a:solidFill>
                  <a:srgbClr val="E2E2E2"/>
                </a:solidFill>
                <a:latin typeface="Corbel"/>
                <a:ea typeface="Corbel"/>
                <a:cs typeface="Corbel"/>
                <a:sym typeface="Corbe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58"/>
          <p:cNvSpPr txBox="1">
            <a:spLocks noGrp="1"/>
          </p:cNvSpPr>
          <p:nvPr>
            <p:ph type="subTitle" idx="1"/>
          </p:nvPr>
        </p:nvSpPr>
        <p:spPr>
          <a:xfrm>
            <a:off x="854532" y="3693674"/>
            <a:ext cx="9144000" cy="754025"/>
          </a:xfrm>
          <a:prstGeom prst="rect">
            <a:avLst/>
          </a:prstGeom>
          <a:noFill/>
          <a:ln>
            <a:noFill/>
          </a:ln>
        </p:spPr>
        <p:txBody>
          <a:bodyPr spcFirstLastPara="1" wrap="square" lIns="91425" tIns="45700" rIns="91425" bIns="45700" anchor="b" anchorCtr="0">
            <a:normAutofit/>
          </a:bodyPr>
          <a:lstStyle>
            <a:lvl1pPr lvl="0" algn="l">
              <a:lnSpc>
                <a:spcPct val="90000"/>
              </a:lnSpc>
              <a:spcBef>
                <a:spcPts val="1000"/>
              </a:spcBef>
              <a:spcAft>
                <a:spcPts val="0"/>
              </a:spcAft>
              <a:buClr>
                <a:schemeClr val="lt2"/>
              </a:buClr>
              <a:buSzPts val="3200"/>
              <a:buNone/>
              <a:defRPr sz="3200" b="0">
                <a:solidFill>
                  <a:schemeClr val="lt2"/>
                </a:solidFill>
                <a:latin typeface="Corbel"/>
                <a:ea typeface="Corbel"/>
                <a:cs typeface="Corbel"/>
                <a:sym typeface="Corbel"/>
              </a:defRPr>
            </a:lvl1pPr>
            <a:lvl2pPr lvl="1" algn="ctr">
              <a:lnSpc>
                <a:spcPct val="90000"/>
              </a:lnSpc>
              <a:spcBef>
                <a:spcPts val="500"/>
              </a:spcBef>
              <a:spcAft>
                <a:spcPts val="0"/>
              </a:spcAft>
              <a:buClr>
                <a:srgbClr val="EDEDED"/>
              </a:buClr>
              <a:buSzPts val="2000"/>
              <a:buNone/>
              <a:defRPr sz="2000"/>
            </a:lvl2pPr>
            <a:lvl3pPr lvl="2" algn="ctr">
              <a:lnSpc>
                <a:spcPct val="90000"/>
              </a:lnSpc>
              <a:spcBef>
                <a:spcPts val="500"/>
              </a:spcBef>
              <a:spcAft>
                <a:spcPts val="0"/>
              </a:spcAft>
              <a:buClr>
                <a:srgbClr val="EDEDED"/>
              </a:buClr>
              <a:buSzPts val="1800"/>
              <a:buNone/>
              <a:defRPr sz="1800"/>
            </a:lvl3pPr>
            <a:lvl4pPr lvl="3" algn="ctr">
              <a:lnSpc>
                <a:spcPct val="90000"/>
              </a:lnSpc>
              <a:spcBef>
                <a:spcPts val="500"/>
              </a:spcBef>
              <a:spcAft>
                <a:spcPts val="0"/>
              </a:spcAft>
              <a:buClr>
                <a:srgbClr val="EDEDED"/>
              </a:buClr>
              <a:buSzPts val="1600"/>
              <a:buNone/>
              <a:defRPr sz="1600"/>
            </a:lvl4pPr>
            <a:lvl5pPr lvl="4" algn="ctr">
              <a:lnSpc>
                <a:spcPct val="90000"/>
              </a:lnSpc>
              <a:spcBef>
                <a:spcPts val="500"/>
              </a:spcBef>
              <a:spcAft>
                <a:spcPts val="0"/>
              </a:spcAft>
              <a:buClr>
                <a:srgbClr val="EDEDED"/>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26" name="Google Shape;26;p5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5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9"/>
          <p:cNvSpPr txBox="1">
            <a:spLocks noGrp="1"/>
          </p:cNvSpPr>
          <p:nvPr>
            <p:ph type="body" idx="1"/>
          </p:nvPr>
        </p:nvSpPr>
        <p:spPr>
          <a:xfrm>
            <a:off x="1120000" y="1825625"/>
            <a:ext cx="5025216"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2" name="Google Shape;32;p59"/>
          <p:cNvSpPr txBox="1">
            <a:spLocks noGrp="1"/>
          </p:cNvSpPr>
          <p:nvPr>
            <p:ph type="body" idx="2"/>
          </p:nvPr>
        </p:nvSpPr>
        <p:spPr>
          <a:xfrm>
            <a:off x="6319840" y="1825625"/>
            <a:ext cx="503396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3" name="Google Shape;33;p5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0"/>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0"/>
          <p:cNvSpPr txBox="1">
            <a:spLocks noGrp="1"/>
          </p:cNvSpPr>
          <p:nvPr>
            <p:ph type="body" idx="1"/>
          </p:nvPr>
        </p:nvSpPr>
        <p:spPr>
          <a:xfrm>
            <a:off x="1120000" y="1681163"/>
            <a:ext cx="5025216"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2"/>
              </a:buClr>
              <a:buSzPts val="2400"/>
              <a:buNone/>
              <a:defRPr sz="2400" b="0">
                <a:solidFill>
                  <a:schemeClr val="lt2"/>
                </a:solidFill>
              </a:defRPr>
            </a:lvl1pPr>
            <a:lvl2pPr marL="914400" lvl="1" indent="-228600" algn="l">
              <a:lnSpc>
                <a:spcPct val="90000"/>
              </a:lnSpc>
              <a:spcBef>
                <a:spcPts val="500"/>
              </a:spcBef>
              <a:spcAft>
                <a:spcPts val="0"/>
              </a:spcAft>
              <a:buClr>
                <a:srgbClr val="EDEDED"/>
              </a:buClr>
              <a:buSzPts val="2000"/>
              <a:buNone/>
              <a:defRPr sz="2000" b="1"/>
            </a:lvl2pPr>
            <a:lvl3pPr marL="1371600" lvl="2" indent="-228600" algn="l">
              <a:lnSpc>
                <a:spcPct val="90000"/>
              </a:lnSpc>
              <a:spcBef>
                <a:spcPts val="500"/>
              </a:spcBef>
              <a:spcAft>
                <a:spcPts val="0"/>
              </a:spcAft>
              <a:buClr>
                <a:srgbClr val="EDEDED"/>
              </a:buClr>
              <a:buSzPts val="1800"/>
              <a:buNone/>
              <a:defRPr sz="1800" b="1"/>
            </a:lvl3pPr>
            <a:lvl4pPr marL="1828800" lvl="3" indent="-228600" algn="l">
              <a:lnSpc>
                <a:spcPct val="90000"/>
              </a:lnSpc>
              <a:spcBef>
                <a:spcPts val="500"/>
              </a:spcBef>
              <a:spcAft>
                <a:spcPts val="0"/>
              </a:spcAft>
              <a:buClr>
                <a:srgbClr val="EDEDED"/>
              </a:buClr>
              <a:buSzPts val="1600"/>
              <a:buNone/>
              <a:defRPr sz="1600" b="1"/>
            </a:lvl4pPr>
            <a:lvl5pPr marL="2286000" lvl="4" indent="-228600" algn="l">
              <a:lnSpc>
                <a:spcPct val="90000"/>
              </a:lnSpc>
              <a:spcBef>
                <a:spcPts val="500"/>
              </a:spcBef>
              <a:spcAft>
                <a:spcPts val="0"/>
              </a:spcAft>
              <a:buClr>
                <a:srgbClr val="EDEDED"/>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39" name="Google Shape;39;p60"/>
          <p:cNvSpPr txBox="1">
            <a:spLocks noGrp="1"/>
          </p:cNvSpPr>
          <p:nvPr>
            <p:ph type="body" idx="2"/>
          </p:nvPr>
        </p:nvSpPr>
        <p:spPr>
          <a:xfrm>
            <a:off x="1120000" y="2505075"/>
            <a:ext cx="5025216"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0" name="Google Shape;40;p60"/>
          <p:cNvSpPr txBox="1">
            <a:spLocks noGrp="1"/>
          </p:cNvSpPr>
          <p:nvPr>
            <p:ph type="body" idx="3"/>
          </p:nvPr>
        </p:nvSpPr>
        <p:spPr>
          <a:xfrm>
            <a:off x="6319840" y="1681163"/>
            <a:ext cx="503554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2"/>
              </a:buClr>
              <a:buSzPts val="2400"/>
              <a:buNone/>
              <a:defRPr sz="2400" b="0">
                <a:solidFill>
                  <a:schemeClr val="lt2"/>
                </a:solidFill>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1" name="Google Shape;41;p60"/>
          <p:cNvSpPr txBox="1">
            <a:spLocks noGrp="1"/>
          </p:cNvSpPr>
          <p:nvPr>
            <p:ph type="body" idx="4"/>
          </p:nvPr>
        </p:nvSpPr>
        <p:spPr>
          <a:xfrm>
            <a:off x="6319840" y="2505075"/>
            <a:ext cx="503554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2" name="Google Shape;42;p6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6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EDEDE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6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EDEDED"/>
              </a:buClr>
              <a:buSzPts val="3200"/>
              <a:buFont typeface="Corbe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6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rgbClr val="EDEDED"/>
              </a:buClr>
              <a:buSzPts val="1800"/>
              <a:buChar char="•"/>
              <a:defRPr/>
            </a:lvl1pPr>
            <a:lvl2pPr marL="914400" lvl="1" indent="-342900" algn="l">
              <a:lnSpc>
                <a:spcPct val="90000"/>
              </a:lnSpc>
              <a:spcBef>
                <a:spcPts val="500"/>
              </a:spcBef>
              <a:spcAft>
                <a:spcPts val="0"/>
              </a:spcAft>
              <a:buClr>
                <a:srgbClr val="EDEDED"/>
              </a:buClr>
              <a:buSzPts val="1800"/>
              <a:buChar char="•"/>
              <a:defRPr/>
            </a:lvl2pPr>
            <a:lvl3pPr marL="1371600" lvl="2" indent="-342900" algn="l">
              <a:lnSpc>
                <a:spcPct val="90000"/>
              </a:lnSpc>
              <a:spcBef>
                <a:spcPts val="500"/>
              </a:spcBef>
              <a:spcAft>
                <a:spcPts val="0"/>
              </a:spcAft>
              <a:buClr>
                <a:srgbClr val="EDEDED"/>
              </a:buClr>
              <a:buSzPts val="1800"/>
              <a:buChar char="•"/>
              <a:defRPr/>
            </a:lvl3pPr>
            <a:lvl4pPr marL="1828800" lvl="3" indent="-342900" algn="l">
              <a:lnSpc>
                <a:spcPct val="90000"/>
              </a:lnSpc>
              <a:spcBef>
                <a:spcPts val="500"/>
              </a:spcBef>
              <a:spcAft>
                <a:spcPts val="0"/>
              </a:spcAft>
              <a:buClr>
                <a:srgbClr val="EDEDED"/>
              </a:buClr>
              <a:buSzPts val="1800"/>
              <a:buChar char="•"/>
              <a:defRPr/>
            </a:lvl4pPr>
            <a:lvl5pPr marL="2286000" lvl="4" indent="-342900" algn="l">
              <a:lnSpc>
                <a:spcPct val="90000"/>
              </a:lnSpc>
              <a:spcBef>
                <a:spcPts val="500"/>
              </a:spcBef>
              <a:spcAft>
                <a:spcPts val="0"/>
              </a:spcAft>
              <a:buClr>
                <a:srgbClr val="EDEDED"/>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7" name="Google Shape;57;p63"/>
          <p:cNvSpPr txBox="1">
            <a:spLocks noGrp="1"/>
          </p:cNvSpPr>
          <p:nvPr>
            <p:ph type="body" idx="2"/>
          </p:nvPr>
        </p:nvSpPr>
        <p:spPr>
          <a:xfrm>
            <a:off x="1120000" y="2057400"/>
            <a:ext cx="3652025"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1600"/>
              <a:buNone/>
              <a:defRPr sz="1600">
                <a:solidFill>
                  <a:schemeClr val="lt2"/>
                </a:solidFill>
              </a:defRPr>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58" name="Google Shape;58;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6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EDEDED"/>
              </a:buClr>
              <a:buSzPts val="3200"/>
              <a:buFont typeface="Corbe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64"/>
          <p:cNvSpPr>
            <a:spLocks noGrp="1"/>
          </p:cNvSpPr>
          <p:nvPr>
            <p:ph type="pic" idx="2"/>
          </p:nvPr>
        </p:nvSpPr>
        <p:spPr>
          <a:xfrm>
            <a:off x="5183188" y="987425"/>
            <a:ext cx="6172200" cy="4873625"/>
          </a:xfrm>
          <a:prstGeom prst="rect">
            <a:avLst/>
          </a:prstGeom>
          <a:noFill/>
          <a:ln>
            <a:noFill/>
          </a:ln>
        </p:spPr>
      </p:sp>
      <p:sp>
        <p:nvSpPr>
          <p:cNvPr id="64" name="Google Shape;64;p64"/>
          <p:cNvSpPr txBox="1">
            <a:spLocks noGrp="1"/>
          </p:cNvSpPr>
          <p:nvPr>
            <p:ph type="body" idx="1"/>
          </p:nvPr>
        </p:nvSpPr>
        <p:spPr>
          <a:xfrm>
            <a:off x="1120000" y="2057400"/>
            <a:ext cx="3652025"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1600"/>
              <a:buNone/>
              <a:defRPr sz="1600">
                <a:solidFill>
                  <a:schemeClr val="lt2"/>
                </a:solidFill>
              </a:defRPr>
            </a:lvl1pPr>
            <a:lvl2pPr marL="914400" lvl="1" indent="-228600" algn="l">
              <a:lnSpc>
                <a:spcPct val="90000"/>
              </a:lnSpc>
              <a:spcBef>
                <a:spcPts val="500"/>
              </a:spcBef>
              <a:spcAft>
                <a:spcPts val="0"/>
              </a:spcAft>
              <a:buClr>
                <a:srgbClr val="EDEDED"/>
              </a:buClr>
              <a:buSzPts val="1400"/>
              <a:buNone/>
              <a:defRPr sz="1400"/>
            </a:lvl2pPr>
            <a:lvl3pPr marL="1371600" lvl="2" indent="-228600" algn="l">
              <a:lnSpc>
                <a:spcPct val="90000"/>
              </a:lnSpc>
              <a:spcBef>
                <a:spcPts val="500"/>
              </a:spcBef>
              <a:spcAft>
                <a:spcPts val="0"/>
              </a:spcAft>
              <a:buClr>
                <a:srgbClr val="EDEDED"/>
              </a:buClr>
              <a:buSzPts val="1200"/>
              <a:buNone/>
              <a:defRPr sz="1200"/>
            </a:lvl3pPr>
            <a:lvl4pPr marL="1828800" lvl="3" indent="-228600" algn="l">
              <a:lnSpc>
                <a:spcPct val="90000"/>
              </a:lnSpc>
              <a:spcBef>
                <a:spcPts val="500"/>
              </a:spcBef>
              <a:spcAft>
                <a:spcPts val="0"/>
              </a:spcAft>
              <a:buClr>
                <a:srgbClr val="EDEDED"/>
              </a:buClr>
              <a:buSzPts val="1000"/>
              <a:buNone/>
              <a:defRPr sz="1000"/>
            </a:lvl4pPr>
            <a:lvl5pPr marL="2286000" lvl="4" indent="-228600" algn="l">
              <a:lnSpc>
                <a:spcPct val="90000"/>
              </a:lnSpc>
              <a:spcBef>
                <a:spcPts val="500"/>
              </a:spcBef>
              <a:spcAft>
                <a:spcPts val="0"/>
              </a:spcAft>
              <a:buClr>
                <a:srgbClr val="EDEDED"/>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5" name="Google Shape;65;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sp>
        <p:nvSpPr>
          <p:cNvPr id="6" name="Google Shape;6;p5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EDEDED"/>
              </a:buClr>
              <a:buSzPts val="5400"/>
              <a:buFont typeface="Corbel"/>
              <a:buNone/>
              <a:defRPr sz="5400" b="0" i="0" u="none" strike="noStrike" cap="none">
                <a:solidFill>
                  <a:srgbClr val="EDEDED"/>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55"/>
          <p:cNvSpPr txBox="1">
            <a:spLocks noGrp="1"/>
          </p:cNvSpPr>
          <p:nvPr>
            <p:ph type="body" idx="1"/>
          </p:nvPr>
        </p:nvSpPr>
        <p:spPr>
          <a:xfrm>
            <a:off x="1120000" y="1825625"/>
            <a:ext cx="102338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rgbClr val="EDEDED"/>
              </a:buClr>
              <a:buSzPts val="2800"/>
              <a:buFont typeface="Arial"/>
              <a:buChar char="•"/>
              <a:defRPr sz="2800" b="0" i="0" u="none" strike="noStrike" cap="none">
                <a:solidFill>
                  <a:srgbClr val="EDEDED"/>
                </a:solidFill>
                <a:latin typeface="Corbel"/>
                <a:ea typeface="Corbel"/>
                <a:cs typeface="Corbel"/>
                <a:sym typeface="Corbel"/>
              </a:defRPr>
            </a:lvl1pPr>
            <a:lvl2pPr marL="914400" marR="0" lvl="1" indent="-381000" algn="l" rtl="0">
              <a:lnSpc>
                <a:spcPct val="90000"/>
              </a:lnSpc>
              <a:spcBef>
                <a:spcPts val="500"/>
              </a:spcBef>
              <a:spcAft>
                <a:spcPts val="0"/>
              </a:spcAft>
              <a:buClr>
                <a:srgbClr val="EDEDED"/>
              </a:buClr>
              <a:buSzPts val="2400"/>
              <a:buFont typeface="Arial"/>
              <a:buChar char="•"/>
              <a:defRPr sz="2400" b="0" i="0" u="none" strike="noStrike" cap="none">
                <a:solidFill>
                  <a:srgbClr val="EDEDED"/>
                </a:solidFill>
                <a:latin typeface="Corbel"/>
                <a:ea typeface="Corbel"/>
                <a:cs typeface="Corbel"/>
                <a:sym typeface="Corbel"/>
              </a:defRPr>
            </a:lvl2pPr>
            <a:lvl3pPr marL="1371600" marR="0" lvl="2" indent="-355600" algn="l" rtl="0">
              <a:lnSpc>
                <a:spcPct val="90000"/>
              </a:lnSpc>
              <a:spcBef>
                <a:spcPts val="500"/>
              </a:spcBef>
              <a:spcAft>
                <a:spcPts val="0"/>
              </a:spcAft>
              <a:buClr>
                <a:srgbClr val="EDEDED"/>
              </a:buClr>
              <a:buSzPts val="2000"/>
              <a:buFont typeface="Arial"/>
              <a:buChar char="•"/>
              <a:defRPr sz="2000" b="0" i="0" u="none" strike="noStrike" cap="none">
                <a:solidFill>
                  <a:srgbClr val="EDEDED"/>
                </a:solidFill>
                <a:latin typeface="Corbel"/>
                <a:ea typeface="Corbel"/>
                <a:cs typeface="Corbel"/>
                <a:sym typeface="Corbel"/>
              </a:defRPr>
            </a:lvl3pPr>
            <a:lvl4pPr marL="1828800" marR="0" lvl="3" indent="-342900" algn="l" rtl="0">
              <a:lnSpc>
                <a:spcPct val="90000"/>
              </a:lnSpc>
              <a:spcBef>
                <a:spcPts val="500"/>
              </a:spcBef>
              <a:spcAft>
                <a:spcPts val="0"/>
              </a:spcAft>
              <a:buClr>
                <a:srgbClr val="EDEDED"/>
              </a:buClr>
              <a:buSzPts val="1800"/>
              <a:buFont typeface="Arial"/>
              <a:buChar char="•"/>
              <a:defRPr sz="1800" b="0" i="0" u="none" strike="noStrike" cap="none">
                <a:solidFill>
                  <a:srgbClr val="EDEDED"/>
                </a:solidFill>
                <a:latin typeface="Corbel"/>
                <a:ea typeface="Corbel"/>
                <a:cs typeface="Corbel"/>
                <a:sym typeface="Corbel"/>
              </a:defRPr>
            </a:lvl4pPr>
            <a:lvl5pPr marL="2286000" marR="0" lvl="4" indent="-342900" algn="l" rtl="0">
              <a:lnSpc>
                <a:spcPct val="90000"/>
              </a:lnSpc>
              <a:spcBef>
                <a:spcPts val="500"/>
              </a:spcBef>
              <a:spcAft>
                <a:spcPts val="0"/>
              </a:spcAft>
              <a:buClr>
                <a:srgbClr val="EDEDED"/>
              </a:buClr>
              <a:buSzPts val="1800"/>
              <a:buFont typeface="Arial"/>
              <a:buChar char="•"/>
              <a:defRPr sz="1800" b="0" i="0" u="none" strike="noStrike" cap="none">
                <a:solidFill>
                  <a:srgbClr val="EDEDED"/>
                </a:solidFill>
                <a:latin typeface="Corbel"/>
                <a:ea typeface="Corbel"/>
                <a:cs typeface="Corbel"/>
                <a:sym typeface="Corbel"/>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orbel"/>
                <a:ea typeface="Corbel"/>
                <a:cs typeface="Corbel"/>
                <a:sym typeface="Corbel"/>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orbel"/>
                <a:ea typeface="Corbel"/>
                <a:cs typeface="Corbel"/>
                <a:sym typeface="Corbel"/>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orbel"/>
                <a:ea typeface="Corbel"/>
                <a:cs typeface="Corbel"/>
                <a:sym typeface="Corbel"/>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orbel"/>
                <a:ea typeface="Corbel"/>
                <a:cs typeface="Corbel"/>
                <a:sym typeface="Corbel"/>
              </a:defRPr>
            </a:lvl9pPr>
          </a:lstStyle>
          <a:p>
            <a:endParaRPr/>
          </a:p>
        </p:txBody>
      </p:sp>
      <p:sp>
        <p:nvSpPr>
          <p:cNvPr id="8" name="Google Shape;8;p5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EDEDED"/>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lt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lt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lt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lt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lt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lt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lt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lt1"/>
                </a:solidFill>
                <a:latin typeface="Corbel"/>
                <a:ea typeface="Corbel"/>
                <a:cs typeface="Corbel"/>
                <a:sym typeface="Corbel"/>
              </a:defRPr>
            </a:lvl9pPr>
          </a:lstStyle>
          <a:p>
            <a:endParaRPr/>
          </a:p>
        </p:txBody>
      </p:sp>
      <p:sp>
        <p:nvSpPr>
          <p:cNvPr id="9" name="Google Shape;9;p5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EDEDED"/>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lt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lt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lt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lt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lt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lt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lt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lt1"/>
                </a:solidFill>
                <a:latin typeface="Corbel"/>
                <a:ea typeface="Corbel"/>
                <a:cs typeface="Corbel"/>
                <a:sym typeface="Corbel"/>
              </a:defRPr>
            </a:lvl9pPr>
          </a:lstStyle>
          <a:p>
            <a:endParaRPr/>
          </a:p>
        </p:txBody>
      </p:sp>
      <p:sp>
        <p:nvSpPr>
          <p:cNvPr id="10" name="Google Shape;10;p5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EDEDED"/>
                </a:solidFill>
                <a:latin typeface="Corbel"/>
                <a:ea typeface="Corbel"/>
                <a:cs typeface="Corbel"/>
                <a:sym typeface="Corbel"/>
              </a:defRPr>
            </a:lvl1pPr>
            <a:lvl2pPr marL="0" marR="0" lvl="1" indent="0" algn="r" rtl="0">
              <a:spcBef>
                <a:spcPts val="0"/>
              </a:spcBef>
              <a:buNone/>
              <a:defRPr sz="1200" b="0" i="0" u="none" strike="noStrike" cap="none">
                <a:solidFill>
                  <a:srgbClr val="EDEDED"/>
                </a:solidFill>
                <a:latin typeface="Corbel"/>
                <a:ea typeface="Corbel"/>
                <a:cs typeface="Corbel"/>
                <a:sym typeface="Corbel"/>
              </a:defRPr>
            </a:lvl2pPr>
            <a:lvl3pPr marL="0" marR="0" lvl="2" indent="0" algn="r" rtl="0">
              <a:spcBef>
                <a:spcPts val="0"/>
              </a:spcBef>
              <a:buNone/>
              <a:defRPr sz="1200" b="0" i="0" u="none" strike="noStrike" cap="none">
                <a:solidFill>
                  <a:srgbClr val="EDEDED"/>
                </a:solidFill>
                <a:latin typeface="Corbel"/>
                <a:ea typeface="Corbel"/>
                <a:cs typeface="Corbel"/>
                <a:sym typeface="Corbel"/>
              </a:defRPr>
            </a:lvl3pPr>
            <a:lvl4pPr marL="0" marR="0" lvl="3" indent="0" algn="r" rtl="0">
              <a:spcBef>
                <a:spcPts val="0"/>
              </a:spcBef>
              <a:buNone/>
              <a:defRPr sz="1200" b="0" i="0" u="none" strike="noStrike" cap="none">
                <a:solidFill>
                  <a:srgbClr val="EDEDED"/>
                </a:solidFill>
                <a:latin typeface="Corbel"/>
                <a:ea typeface="Corbel"/>
                <a:cs typeface="Corbel"/>
                <a:sym typeface="Corbel"/>
              </a:defRPr>
            </a:lvl4pPr>
            <a:lvl5pPr marL="0" marR="0" lvl="4" indent="0" algn="r" rtl="0">
              <a:spcBef>
                <a:spcPts val="0"/>
              </a:spcBef>
              <a:buNone/>
              <a:defRPr sz="1200" b="0" i="0" u="none" strike="noStrike" cap="none">
                <a:solidFill>
                  <a:srgbClr val="EDEDED"/>
                </a:solidFill>
                <a:latin typeface="Corbel"/>
                <a:ea typeface="Corbel"/>
                <a:cs typeface="Corbel"/>
                <a:sym typeface="Corbel"/>
              </a:defRPr>
            </a:lvl5pPr>
            <a:lvl6pPr marL="0" marR="0" lvl="5" indent="0" algn="r" rtl="0">
              <a:spcBef>
                <a:spcPts val="0"/>
              </a:spcBef>
              <a:buNone/>
              <a:defRPr sz="1200" b="0" i="0" u="none" strike="noStrike" cap="none">
                <a:solidFill>
                  <a:srgbClr val="EDEDED"/>
                </a:solidFill>
                <a:latin typeface="Corbel"/>
                <a:ea typeface="Corbel"/>
                <a:cs typeface="Corbel"/>
                <a:sym typeface="Corbel"/>
              </a:defRPr>
            </a:lvl6pPr>
            <a:lvl7pPr marL="0" marR="0" lvl="6" indent="0" algn="r" rtl="0">
              <a:spcBef>
                <a:spcPts val="0"/>
              </a:spcBef>
              <a:buNone/>
              <a:defRPr sz="1200" b="0" i="0" u="none" strike="noStrike" cap="none">
                <a:solidFill>
                  <a:srgbClr val="EDEDED"/>
                </a:solidFill>
                <a:latin typeface="Corbel"/>
                <a:ea typeface="Corbel"/>
                <a:cs typeface="Corbel"/>
                <a:sym typeface="Corbel"/>
              </a:defRPr>
            </a:lvl7pPr>
            <a:lvl8pPr marL="0" marR="0" lvl="7" indent="0" algn="r" rtl="0">
              <a:spcBef>
                <a:spcPts val="0"/>
              </a:spcBef>
              <a:buNone/>
              <a:defRPr sz="1200" b="0" i="0" u="none" strike="noStrike" cap="none">
                <a:solidFill>
                  <a:srgbClr val="EDEDED"/>
                </a:solidFill>
                <a:latin typeface="Corbel"/>
                <a:ea typeface="Corbel"/>
                <a:cs typeface="Corbel"/>
                <a:sym typeface="Corbel"/>
              </a:defRPr>
            </a:lvl8pPr>
            <a:lvl9pPr marL="0" marR="0" lvl="8" indent="0" algn="r" rtl="0">
              <a:spcBef>
                <a:spcPts val="0"/>
              </a:spcBef>
              <a:buNone/>
              <a:defRPr sz="1200" b="0" i="0" u="none" strike="noStrike" cap="none">
                <a:solidFill>
                  <a:srgbClr val="EDEDED"/>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cxnSp>
        <p:nvCxnSpPr>
          <p:cNvPr id="137" name="Google Shape;137;p1"/>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138" name="Google Shape;138;p1"/>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139" name="Google Shape;139;p1"/>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pic>
        <p:nvPicPr>
          <p:cNvPr id="140" name="Google Shape;140;p1"/>
          <p:cNvPicPr preferRelativeResize="0"/>
          <p:nvPr/>
        </p:nvPicPr>
        <p:blipFill rotWithShape="1">
          <a:blip r:embed="rId3">
            <a:alphaModFix/>
          </a:blip>
          <a:srcRect/>
          <a:stretch/>
        </p:blipFill>
        <p:spPr>
          <a:xfrm>
            <a:off x="4800601" y="861392"/>
            <a:ext cx="2510777" cy="2501556"/>
          </a:xfrm>
          <a:prstGeom prst="flowChartConnector">
            <a:avLst/>
          </a:prstGeom>
          <a:noFill/>
          <a:ln>
            <a:noFill/>
          </a:ln>
        </p:spPr>
      </p:pic>
      <p:sp>
        <p:nvSpPr>
          <p:cNvPr id="141" name="Google Shape;141;p1"/>
          <p:cNvSpPr/>
          <p:nvPr/>
        </p:nvSpPr>
        <p:spPr>
          <a:xfrm>
            <a:off x="1450858" y="3695233"/>
            <a:ext cx="9210261" cy="1514886"/>
          </a:xfrm>
          <a:prstGeom prst="roundRect">
            <a:avLst>
              <a:gd name="adj" fmla="val 9389"/>
            </a:avLst>
          </a:prstGeom>
          <a:gradFill>
            <a:gsLst>
              <a:gs pos="0">
                <a:srgbClr val="FFFFFF"/>
              </a:gs>
              <a:gs pos="100000">
                <a:srgbClr val="FFFFFF"/>
              </a:gs>
            </a:gsLst>
            <a:lin ang="5400000" scaled="0"/>
          </a:gradFill>
          <a:ln w="114300" cap="flat" cmpd="thickThin">
            <a:solidFill>
              <a:srgbClr val="D4A940"/>
            </a:solidFill>
            <a:prstDash val="solid"/>
            <a:round/>
            <a:headEnd type="none" w="sm" len="sm"/>
            <a:tailEnd type="none" w="sm" len="sm"/>
          </a:ln>
        </p:spPr>
        <p:txBody>
          <a:bodyPr spcFirstLastPara="1" wrap="square" lIns="91425" tIns="45700" rIns="91425" bIns="45700" anchor="ctr" anchorCtr="0">
            <a:spAutoFit/>
          </a:bodyPr>
          <a:lstStyle/>
          <a:p>
            <a:pPr marL="712788" marR="0" lvl="0" indent="-623888" algn="ctr" rtl="1">
              <a:lnSpc>
                <a:spcPct val="90000"/>
              </a:lnSpc>
              <a:spcBef>
                <a:spcPts val="0"/>
              </a:spcBef>
              <a:spcAft>
                <a:spcPts val="0"/>
              </a:spcAft>
              <a:buClr>
                <a:schemeClr val="lt1"/>
              </a:buClr>
              <a:buSzPts val="700"/>
              <a:buFont typeface="Arial"/>
              <a:buNone/>
            </a:pPr>
            <a:endParaRPr sz="700" b="1" i="0" u="none" strike="noStrike" cap="none">
              <a:solidFill>
                <a:srgbClr val="FFFF00"/>
              </a:solidFill>
              <a:latin typeface="Times New Roman"/>
              <a:ea typeface="Times New Roman"/>
              <a:cs typeface="Times New Roman"/>
              <a:sym typeface="Times New Roman"/>
            </a:endParaRPr>
          </a:p>
          <a:p>
            <a:pPr marL="88900" marR="0" lvl="0" indent="0" algn="ctr" rtl="1">
              <a:spcBef>
                <a:spcPts val="720"/>
              </a:spcBef>
              <a:spcAft>
                <a:spcPts val="0"/>
              </a:spcAft>
              <a:buClr>
                <a:srgbClr val="663300"/>
              </a:buClr>
              <a:buSzPts val="3600"/>
              <a:buFont typeface="Times New Roman"/>
              <a:buNone/>
            </a:pPr>
            <a:r>
              <a:rPr lang="en-US" sz="3600" b="1" i="0" u="none" strike="noStrike" cap="none">
                <a:solidFill>
                  <a:srgbClr val="663300"/>
                </a:solidFill>
                <a:latin typeface="Times New Roman"/>
                <a:ea typeface="Times New Roman"/>
                <a:cs typeface="Times New Roman"/>
                <a:sym typeface="Times New Roman"/>
              </a:rPr>
              <a:t>Armed Forces College of Medicine</a:t>
            </a:r>
            <a:endParaRPr/>
          </a:p>
          <a:p>
            <a:pPr marL="88900" marR="0" lvl="0" indent="0" algn="ctr" rtl="1">
              <a:spcBef>
                <a:spcPts val="640"/>
              </a:spcBef>
              <a:spcAft>
                <a:spcPts val="0"/>
              </a:spcAft>
              <a:buClr>
                <a:srgbClr val="663300"/>
              </a:buClr>
              <a:buSzPts val="3200"/>
              <a:buFont typeface="Times New Roman"/>
              <a:buNone/>
            </a:pPr>
            <a:r>
              <a:rPr lang="en-US" sz="3200" b="1" i="0" u="none" strike="noStrike" cap="none">
                <a:solidFill>
                  <a:srgbClr val="663300"/>
                </a:solidFill>
                <a:latin typeface="Times New Roman"/>
                <a:ea typeface="Times New Roman"/>
                <a:cs typeface="Times New Roman"/>
                <a:sym typeface="Times New Roman"/>
              </a:rPr>
              <a:t>AFCM</a:t>
            </a:r>
            <a:endParaRPr sz="3200" b="1" i="0" u="none" strike="noStrike" cap="none">
              <a:solidFill>
                <a:srgbClr val="663300"/>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cxnSp>
        <p:nvCxnSpPr>
          <p:cNvPr id="257" name="Google Shape;257;p10"/>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258" name="Google Shape;258;p10"/>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259" name="Google Shape;259;p10"/>
          <p:cNvSpPr/>
          <p:nvPr/>
        </p:nvSpPr>
        <p:spPr>
          <a:xfrm>
            <a:off x="464234" y="30949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DD075"/>
              </a:buClr>
              <a:buSzPts val="4800"/>
              <a:buFont typeface="Arial"/>
              <a:buNone/>
            </a:pPr>
            <a:r>
              <a:rPr lang="en-US" sz="4800" b="0" i="0" u="none" strike="noStrike" cap="none">
                <a:solidFill>
                  <a:srgbClr val="FDD075"/>
                </a:solidFill>
                <a:latin typeface="Arial"/>
                <a:ea typeface="Arial"/>
                <a:cs typeface="Arial"/>
                <a:sym typeface="Arial"/>
              </a:rPr>
              <a:t>Diffrential Diagnosis of Chest Pain:</a:t>
            </a:r>
            <a:endParaRPr/>
          </a:p>
        </p:txBody>
      </p:sp>
      <p:sp>
        <p:nvSpPr>
          <p:cNvPr id="260" name="Google Shape;260;p10"/>
          <p:cNvSpPr/>
          <p:nvPr/>
        </p:nvSpPr>
        <p:spPr>
          <a:xfrm>
            <a:off x="506955" y="3394027"/>
            <a:ext cx="7545655"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startAt="5"/>
            </a:pPr>
            <a:r>
              <a:rPr lang="en-US" sz="3600" b="0" i="0" u="none" strike="noStrike" cap="none">
                <a:solidFill>
                  <a:srgbClr val="C7E191"/>
                </a:solidFill>
                <a:latin typeface="Arial"/>
                <a:ea typeface="Arial"/>
                <a:cs typeface="Arial"/>
                <a:sym typeface="Arial"/>
              </a:rPr>
              <a:t>Severe pulmonary hypertension</a:t>
            </a:r>
            <a:endParaRPr sz="2000" b="0" i="0" u="none" strike="noStrike" cap="none">
              <a:solidFill>
                <a:srgbClr val="C7E191"/>
              </a:solidFill>
              <a:latin typeface="Corbel"/>
              <a:ea typeface="Corbel"/>
              <a:cs typeface="Corbel"/>
              <a:sym typeface="Corbel"/>
            </a:endParaRPr>
          </a:p>
        </p:txBody>
      </p:sp>
      <p:sp>
        <p:nvSpPr>
          <p:cNvPr id="261" name="Google Shape;261;p10"/>
          <p:cNvSpPr/>
          <p:nvPr/>
        </p:nvSpPr>
        <p:spPr>
          <a:xfrm>
            <a:off x="464234" y="4564577"/>
            <a:ext cx="4461478"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startAt="6"/>
            </a:pPr>
            <a:r>
              <a:rPr lang="en-US" sz="3600" b="0" i="0" u="none" strike="noStrike" cap="none">
                <a:solidFill>
                  <a:srgbClr val="C7E191"/>
                </a:solidFill>
                <a:latin typeface="Arial"/>
                <a:ea typeface="Arial"/>
                <a:cs typeface="Arial"/>
                <a:sym typeface="Arial"/>
              </a:rPr>
              <a:t>Acute Pericarditis</a:t>
            </a:r>
            <a:endParaRPr sz="2000" b="0" i="0" u="none" strike="noStrike" cap="none">
              <a:solidFill>
                <a:srgbClr val="C7E191"/>
              </a:solidFill>
              <a:latin typeface="Corbel"/>
              <a:ea typeface="Corbel"/>
              <a:cs typeface="Corbel"/>
              <a:sym typeface="Corbel"/>
            </a:endParaRPr>
          </a:p>
        </p:txBody>
      </p:sp>
      <p:sp>
        <p:nvSpPr>
          <p:cNvPr id="262" name="Google Shape;262;p10"/>
          <p:cNvSpPr/>
          <p:nvPr/>
        </p:nvSpPr>
        <p:spPr>
          <a:xfrm>
            <a:off x="506955" y="2223477"/>
            <a:ext cx="5357557"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startAt="4"/>
            </a:pPr>
            <a:r>
              <a:rPr lang="en-US" sz="3600" b="0" i="0" u="none" strike="noStrike" cap="none">
                <a:solidFill>
                  <a:srgbClr val="C7E191"/>
                </a:solidFill>
                <a:latin typeface="Arial"/>
                <a:ea typeface="Arial"/>
                <a:cs typeface="Arial"/>
                <a:sym typeface="Arial"/>
              </a:rPr>
              <a:t>Pulmonary Embolism.</a:t>
            </a:r>
            <a:endParaRPr sz="2000" b="0" i="0" u="none" strike="noStrike" cap="none">
              <a:solidFill>
                <a:srgbClr val="C7E191"/>
              </a:solidFill>
              <a:latin typeface="Corbel"/>
              <a:ea typeface="Corbel"/>
              <a:cs typeface="Corbel"/>
              <a:sym typeface="Corbel"/>
            </a:endParaRPr>
          </a:p>
        </p:txBody>
      </p:sp>
      <p:pic>
        <p:nvPicPr>
          <p:cNvPr id="263" name="Google Shape;263;p10"/>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cxnSp>
        <p:nvCxnSpPr>
          <p:cNvPr id="268" name="Google Shape;268;p11"/>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269" name="Google Shape;269;p11"/>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270" name="Google Shape;270;p11"/>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271" name="Google Shape;271;p11"/>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4800">
                <a:solidFill>
                  <a:srgbClr val="FFFFFF"/>
                </a:solidFill>
                <a:latin typeface="Arial"/>
                <a:ea typeface="Arial"/>
                <a:cs typeface="Arial"/>
                <a:sym typeface="Arial"/>
              </a:rPr>
              <a:t>CCS: - </a:t>
            </a:r>
            <a:r>
              <a:rPr lang="en-US" sz="4800">
                <a:solidFill>
                  <a:srgbClr val="FDD075"/>
                </a:solidFill>
                <a:latin typeface="Arial"/>
                <a:ea typeface="Arial"/>
                <a:cs typeface="Arial"/>
                <a:sym typeface="Arial"/>
              </a:rPr>
              <a:t>Non – invasives test</a:t>
            </a:r>
            <a:endParaRPr/>
          </a:p>
        </p:txBody>
      </p:sp>
      <p:sp>
        <p:nvSpPr>
          <p:cNvPr id="272" name="Google Shape;272;p11"/>
          <p:cNvSpPr/>
          <p:nvPr/>
        </p:nvSpPr>
        <p:spPr>
          <a:xfrm>
            <a:off x="464234" y="1666057"/>
            <a:ext cx="4299575"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a:pPr>
            <a:r>
              <a:rPr lang="en-US" sz="3600" b="0" i="0" u="none" strike="noStrike" cap="none">
                <a:solidFill>
                  <a:srgbClr val="C7E191"/>
                </a:solidFill>
                <a:latin typeface="Arial"/>
                <a:ea typeface="Arial"/>
                <a:cs typeface="Arial"/>
                <a:sym typeface="Arial"/>
              </a:rPr>
              <a:t>Laboratory tests:</a:t>
            </a:r>
            <a:endParaRPr sz="2000" b="0" i="0" u="none" strike="noStrike" cap="none">
              <a:solidFill>
                <a:srgbClr val="C7E191"/>
              </a:solidFill>
              <a:latin typeface="Corbel"/>
              <a:ea typeface="Corbel"/>
              <a:cs typeface="Corbel"/>
              <a:sym typeface="Corbel"/>
            </a:endParaRPr>
          </a:p>
        </p:txBody>
      </p:sp>
      <p:sp>
        <p:nvSpPr>
          <p:cNvPr id="273" name="Google Shape;273;p11"/>
          <p:cNvSpPr/>
          <p:nvPr/>
        </p:nvSpPr>
        <p:spPr>
          <a:xfrm>
            <a:off x="1055074" y="2529711"/>
            <a:ext cx="10930600" cy="3539430"/>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Arial"/>
              <a:buChar char="•"/>
            </a:pPr>
            <a:r>
              <a:rPr lang="en-US" sz="2800" b="0" i="0" u="none" strike="noStrike" cap="none">
                <a:solidFill>
                  <a:srgbClr val="FFFF00"/>
                </a:solidFill>
                <a:latin typeface="Arial"/>
                <a:ea typeface="Arial"/>
                <a:cs typeface="Arial"/>
                <a:sym typeface="Arial"/>
              </a:rPr>
              <a:t>Aim to detect unproperly controlled risk factors.</a:t>
            </a:r>
            <a:endParaRPr/>
          </a:p>
          <a:p>
            <a:pPr marL="457200" marR="0" lvl="0" indent="-457200" algn="just" rtl="0">
              <a:lnSpc>
                <a:spcPct val="100000"/>
              </a:lnSpc>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Full lipid profile (T.Cholesterol, LDL – C, HDL, VLDL, chylomicron).</a:t>
            </a:r>
            <a:endParaRPr/>
          </a:p>
          <a:p>
            <a:pPr marL="457200" marR="0" lvl="0" indent="-457200" algn="just" rtl="0">
              <a:lnSpc>
                <a:spcPct val="100000"/>
              </a:lnSpc>
              <a:spcBef>
                <a:spcPts val="0"/>
              </a:spcBef>
              <a:spcAft>
                <a:spcPts val="0"/>
              </a:spcAft>
              <a:buClr>
                <a:srgbClr val="FFFF00"/>
              </a:buClr>
              <a:buSzPts val="2800"/>
              <a:buFont typeface="Arial"/>
              <a:buChar char="•"/>
            </a:pPr>
            <a:r>
              <a:rPr lang="en-US" sz="2800" b="0" i="0" u="none" strike="noStrike" cap="none">
                <a:solidFill>
                  <a:srgbClr val="FFFF00"/>
                </a:solidFill>
                <a:latin typeface="Arial"/>
                <a:ea typeface="Arial"/>
                <a:cs typeface="Arial"/>
                <a:sym typeface="Arial"/>
              </a:rPr>
              <a:t>Blood glucose level (Fasting, post prandial &amp; Glycated HbA1c).</a:t>
            </a:r>
            <a:endParaRPr/>
          </a:p>
          <a:p>
            <a:pPr marL="457200" marR="0" lvl="0" indent="-457200" algn="just" rtl="0">
              <a:lnSpc>
                <a:spcPct val="100000"/>
              </a:lnSpc>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Liver function test (AST, ALT) to follow statin toxicity.</a:t>
            </a:r>
            <a:endParaRPr/>
          </a:p>
          <a:p>
            <a:pPr marL="457200" marR="0" lvl="0" indent="-457200" algn="just" rtl="0">
              <a:lnSpc>
                <a:spcPct val="100000"/>
              </a:lnSpc>
              <a:spcBef>
                <a:spcPts val="0"/>
              </a:spcBef>
              <a:spcAft>
                <a:spcPts val="0"/>
              </a:spcAft>
              <a:buClr>
                <a:srgbClr val="FFFF00"/>
              </a:buClr>
              <a:buSzPts val="2800"/>
              <a:buFont typeface="Arial"/>
              <a:buChar char="•"/>
            </a:pPr>
            <a:r>
              <a:rPr lang="en-US" sz="2800" b="0" i="0" u="none" strike="noStrike" cap="none">
                <a:solidFill>
                  <a:srgbClr val="FFFF00"/>
                </a:solidFill>
                <a:latin typeface="Arial"/>
                <a:ea typeface="Arial"/>
                <a:cs typeface="Arial"/>
                <a:sym typeface="Arial"/>
              </a:rPr>
              <a:t>Renal function test (Renal Impairment is associated with high morbidity &amp; mortality.</a:t>
            </a:r>
            <a:endParaRPr/>
          </a:p>
          <a:p>
            <a:pPr marL="457200" marR="0" lvl="0" indent="-457200" algn="just" rtl="0">
              <a:lnSpc>
                <a:spcPct val="100000"/>
              </a:lnSpc>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Hs CRP (give an idea about the underlying inflammation).</a:t>
            </a:r>
            <a:endParaRPr/>
          </a:p>
          <a:p>
            <a:pPr marL="457200" marR="0" lvl="0" indent="-457200" algn="just" rtl="0">
              <a:lnSpc>
                <a:spcPct val="100000"/>
              </a:lnSpc>
              <a:spcBef>
                <a:spcPts val="0"/>
              </a:spcBef>
              <a:spcAft>
                <a:spcPts val="0"/>
              </a:spcAft>
              <a:buClr>
                <a:srgbClr val="FFFF00"/>
              </a:buClr>
              <a:buSzPts val="2800"/>
              <a:buFont typeface="Arial"/>
              <a:buChar char="•"/>
            </a:pPr>
            <a:r>
              <a:rPr lang="en-US" sz="2800" b="0" i="0" u="none" strike="noStrike" cap="none">
                <a:solidFill>
                  <a:srgbClr val="FFFF00"/>
                </a:solidFill>
                <a:latin typeface="Arial"/>
                <a:ea typeface="Arial"/>
                <a:cs typeface="Arial"/>
                <a:sym typeface="Arial"/>
              </a:rPr>
              <a:t>CBC (anemia aggravate CCS manifestation).</a:t>
            </a:r>
            <a:endParaRPr sz="1800" b="0" i="0" u="none" strike="noStrike" cap="none">
              <a:solidFill>
                <a:srgbClr val="FFFFFF"/>
              </a:solidFill>
              <a:latin typeface="Corbel"/>
              <a:ea typeface="Corbel"/>
              <a:cs typeface="Corbel"/>
              <a:sym typeface="Corbel"/>
            </a:endParaRPr>
          </a:p>
        </p:txBody>
      </p:sp>
      <p:pic>
        <p:nvPicPr>
          <p:cNvPr id="274" name="Google Shape;274;p11"/>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cxnSp>
        <p:nvCxnSpPr>
          <p:cNvPr id="279" name="Google Shape;279;p12"/>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280" name="Google Shape;280;p12"/>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281" name="Google Shape;281;p12"/>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4800">
                <a:solidFill>
                  <a:srgbClr val="FFFFFF"/>
                </a:solidFill>
                <a:latin typeface="Arial"/>
                <a:ea typeface="Arial"/>
                <a:cs typeface="Arial"/>
                <a:sym typeface="Arial"/>
              </a:rPr>
              <a:t>CCS: - </a:t>
            </a:r>
            <a:r>
              <a:rPr lang="en-US" sz="4800">
                <a:solidFill>
                  <a:srgbClr val="FDD075"/>
                </a:solidFill>
                <a:latin typeface="Arial"/>
                <a:ea typeface="Arial"/>
                <a:cs typeface="Arial"/>
                <a:sym typeface="Arial"/>
              </a:rPr>
              <a:t>Non – invasives test</a:t>
            </a:r>
            <a:endParaRPr/>
          </a:p>
        </p:txBody>
      </p:sp>
      <p:sp>
        <p:nvSpPr>
          <p:cNvPr id="282" name="Google Shape;282;p12"/>
          <p:cNvSpPr/>
          <p:nvPr/>
        </p:nvSpPr>
        <p:spPr>
          <a:xfrm>
            <a:off x="464234" y="1666057"/>
            <a:ext cx="6229590"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startAt="2"/>
            </a:pPr>
            <a:r>
              <a:rPr lang="en-US" sz="3600" b="0" i="0" u="none" strike="noStrike" cap="none">
                <a:solidFill>
                  <a:srgbClr val="C7E191"/>
                </a:solidFill>
                <a:latin typeface="Arial"/>
                <a:ea typeface="Arial"/>
                <a:cs typeface="Arial"/>
                <a:sym typeface="Arial"/>
              </a:rPr>
              <a:t>Electrocardiogram (ECG) :</a:t>
            </a:r>
            <a:endParaRPr sz="2000" b="0" i="0" u="none" strike="noStrike" cap="none">
              <a:solidFill>
                <a:srgbClr val="C7E191"/>
              </a:solidFill>
              <a:latin typeface="Corbel"/>
              <a:ea typeface="Corbel"/>
              <a:cs typeface="Corbel"/>
              <a:sym typeface="Corbel"/>
            </a:endParaRPr>
          </a:p>
        </p:txBody>
      </p:sp>
      <p:sp>
        <p:nvSpPr>
          <p:cNvPr id="283" name="Google Shape;283;p12"/>
          <p:cNvSpPr/>
          <p:nvPr/>
        </p:nvSpPr>
        <p:spPr>
          <a:xfrm>
            <a:off x="562708" y="2532179"/>
            <a:ext cx="3699803" cy="1181686"/>
          </a:xfrm>
          <a:prstGeom prst="round2DiagRect">
            <a:avLst>
              <a:gd name="adj1" fmla="val 50000"/>
              <a:gd name="adj2" fmla="val 0"/>
            </a:avLst>
          </a:prstGeom>
          <a:gradFill>
            <a:gsLst>
              <a:gs pos="0">
                <a:srgbClr val="FFB94B"/>
              </a:gs>
              <a:gs pos="50000">
                <a:srgbClr val="FFB40F"/>
              </a:gs>
              <a:gs pos="100000">
                <a:srgbClr val="E3A301"/>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rgbClr val="002060"/>
                </a:solidFill>
                <a:latin typeface="Arial"/>
                <a:ea typeface="Arial"/>
                <a:cs typeface="Arial"/>
                <a:sym typeface="Arial"/>
              </a:rPr>
              <a:t>Resting ECG</a:t>
            </a:r>
            <a:endParaRPr/>
          </a:p>
        </p:txBody>
      </p:sp>
      <p:sp>
        <p:nvSpPr>
          <p:cNvPr id="284" name="Google Shape;284;p12"/>
          <p:cNvSpPr/>
          <p:nvPr/>
        </p:nvSpPr>
        <p:spPr>
          <a:xfrm>
            <a:off x="4388558" y="2495996"/>
            <a:ext cx="7560083" cy="1200329"/>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Clr>
                <a:srgbClr val="FFFF00"/>
              </a:buClr>
              <a:buSzPts val="1800"/>
              <a:buFont typeface="Arial"/>
              <a:buChar char="•"/>
            </a:pPr>
            <a:r>
              <a:rPr lang="en-US" sz="1800" dirty="0">
                <a:solidFill>
                  <a:srgbClr val="FFFF00"/>
                </a:solidFill>
                <a:latin typeface="Arial"/>
                <a:ea typeface="Arial"/>
                <a:cs typeface="Arial"/>
                <a:sym typeface="Arial"/>
              </a:rPr>
              <a:t>Non specific ST/T changes with or without Q wave (most common).</a:t>
            </a:r>
            <a:endParaRPr dirty="0"/>
          </a:p>
          <a:p>
            <a:pPr marL="457200" marR="0" lvl="0" indent="-457200" algn="l" rtl="0">
              <a:spcBef>
                <a:spcPts val="0"/>
              </a:spcBef>
              <a:spcAft>
                <a:spcPts val="0"/>
              </a:spcAft>
              <a:buClr>
                <a:srgbClr val="FFFF00"/>
              </a:buClr>
              <a:buSzPts val="1800"/>
              <a:buFont typeface="Arial"/>
              <a:buChar char="•"/>
            </a:pPr>
            <a:r>
              <a:rPr lang="en-US" sz="1800" dirty="0">
                <a:solidFill>
                  <a:srgbClr val="FFFF00"/>
                </a:solidFill>
                <a:latin typeface="Arial"/>
                <a:ea typeface="Arial"/>
                <a:cs typeface="Arial"/>
                <a:sym typeface="Arial"/>
              </a:rPr>
              <a:t>LBBB (relatively carry poor prognosis).</a:t>
            </a:r>
            <a:endParaRPr dirty="0"/>
          </a:p>
          <a:p>
            <a:pPr marL="457200" marR="0" lvl="0" indent="-457200" algn="l" rtl="0">
              <a:spcBef>
                <a:spcPts val="0"/>
              </a:spcBef>
              <a:spcAft>
                <a:spcPts val="0"/>
              </a:spcAft>
              <a:buClr>
                <a:srgbClr val="FFFF00"/>
              </a:buClr>
              <a:buSzPts val="1800"/>
              <a:buFont typeface="Arial"/>
              <a:buChar char="•"/>
            </a:pPr>
            <a:r>
              <a:rPr lang="en-US" sz="1800" dirty="0">
                <a:solidFill>
                  <a:srgbClr val="FFFF00"/>
                </a:solidFill>
                <a:latin typeface="Arial"/>
                <a:ea typeface="Arial"/>
                <a:cs typeface="Arial"/>
                <a:sym typeface="Arial"/>
              </a:rPr>
              <a:t>VPCs (low sensitivity &amp; specificity for CAD).</a:t>
            </a:r>
            <a:endParaRPr dirty="0"/>
          </a:p>
          <a:p>
            <a:pPr marL="457200" marR="0" lvl="0" indent="-457200" algn="l" rtl="0">
              <a:spcBef>
                <a:spcPts val="0"/>
              </a:spcBef>
              <a:spcAft>
                <a:spcPts val="0"/>
              </a:spcAft>
              <a:buClr>
                <a:srgbClr val="FFFF00"/>
              </a:buClr>
              <a:buSzPts val="1800"/>
              <a:buFont typeface="Arial"/>
              <a:buChar char="•"/>
            </a:pPr>
            <a:r>
              <a:rPr lang="en-US" sz="1800" dirty="0">
                <a:solidFill>
                  <a:srgbClr val="FFFF00"/>
                </a:solidFill>
                <a:latin typeface="Arial"/>
                <a:ea typeface="Arial"/>
                <a:cs typeface="Arial"/>
                <a:sym typeface="Arial"/>
              </a:rPr>
              <a:t>LVH (poor prognostic factor).</a:t>
            </a:r>
            <a:endParaRPr dirty="0"/>
          </a:p>
        </p:txBody>
      </p:sp>
      <p:sp>
        <p:nvSpPr>
          <p:cNvPr id="285" name="Google Shape;285;p12"/>
          <p:cNvSpPr/>
          <p:nvPr/>
        </p:nvSpPr>
        <p:spPr>
          <a:xfrm>
            <a:off x="1927273" y="4067994"/>
            <a:ext cx="9917724" cy="830997"/>
          </a:xfrm>
          <a:prstGeom prst="rect">
            <a:avLst/>
          </a:prstGeom>
          <a:noFill/>
          <a:ln w="28575" cap="flat" cmpd="sng">
            <a:solidFill>
              <a:srgbClr val="C7E19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0" marR="0" lvl="0" indent="0" algn="just" rtl="0">
              <a:spcBef>
                <a:spcPts val="0"/>
              </a:spcBef>
              <a:spcAft>
                <a:spcPts val="0"/>
              </a:spcAft>
              <a:buNone/>
            </a:pPr>
            <a:r>
              <a:rPr lang="en-US" sz="2400">
                <a:solidFill>
                  <a:srgbClr val="F8EB87"/>
                </a:solidFill>
                <a:latin typeface="Arial"/>
                <a:ea typeface="Arial"/>
                <a:cs typeface="Arial"/>
                <a:sym typeface="Arial"/>
              </a:rPr>
              <a:t>During Angina episodes </a:t>
            </a:r>
            <a:r>
              <a:rPr lang="en-US" sz="2400" u="sng">
                <a:solidFill>
                  <a:srgbClr val="F8EB87"/>
                </a:solidFill>
                <a:latin typeface="Arial"/>
                <a:ea typeface="Arial"/>
                <a:cs typeface="Arial"/>
                <a:sym typeface="Arial"/>
              </a:rPr>
              <a:t>&gt;</a:t>
            </a:r>
            <a:r>
              <a:rPr lang="en-US" sz="2400">
                <a:solidFill>
                  <a:srgbClr val="F8EB87"/>
                </a:solidFill>
                <a:latin typeface="Arial"/>
                <a:ea typeface="Arial"/>
                <a:cs typeface="Arial"/>
                <a:sym typeface="Arial"/>
              </a:rPr>
              <a:t> 50% abnormal ECG can be detected in CAD patients with normal resting ECG</a:t>
            </a:r>
            <a:endParaRPr sz="2400">
              <a:solidFill>
                <a:srgbClr val="F8EB87"/>
              </a:solidFill>
              <a:latin typeface="Corbel"/>
              <a:ea typeface="Corbel"/>
              <a:cs typeface="Corbel"/>
              <a:sym typeface="Corbel"/>
            </a:endParaRPr>
          </a:p>
        </p:txBody>
      </p:sp>
      <p:sp>
        <p:nvSpPr>
          <p:cNvPr id="286" name="Google Shape;286;p12"/>
          <p:cNvSpPr/>
          <p:nvPr/>
        </p:nvSpPr>
        <p:spPr>
          <a:xfrm>
            <a:off x="562706" y="4169853"/>
            <a:ext cx="1252024" cy="627278"/>
          </a:xfrm>
          <a:prstGeom prst="bevel">
            <a:avLst>
              <a:gd name="adj" fmla="val 3879"/>
            </a:avLst>
          </a:prstGeom>
          <a:solidFill>
            <a:schemeClr val="accent1"/>
          </a:solidFill>
          <a:ln w="12700" cap="flat" cmpd="sng">
            <a:solidFill>
              <a:srgbClr val="2F7E8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000">
                <a:solidFill>
                  <a:srgbClr val="F8EB87"/>
                </a:solidFill>
                <a:latin typeface="Arial"/>
                <a:ea typeface="Arial"/>
                <a:cs typeface="Arial"/>
                <a:sym typeface="Arial"/>
              </a:rPr>
              <a:t>N.B</a:t>
            </a:r>
            <a:endParaRPr/>
          </a:p>
        </p:txBody>
      </p:sp>
      <p:sp>
        <p:nvSpPr>
          <p:cNvPr id="287" name="Google Shape;287;p12"/>
          <p:cNvSpPr/>
          <p:nvPr/>
        </p:nvSpPr>
        <p:spPr>
          <a:xfrm>
            <a:off x="562706" y="5287100"/>
            <a:ext cx="4811151" cy="916743"/>
          </a:xfrm>
          <a:prstGeom prst="round2DiagRect">
            <a:avLst>
              <a:gd name="adj1" fmla="val 50000"/>
              <a:gd name="adj2" fmla="val 0"/>
            </a:avLst>
          </a:prstGeom>
          <a:gradFill>
            <a:gsLst>
              <a:gs pos="0">
                <a:srgbClr val="FFB94B"/>
              </a:gs>
              <a:gs pos="50000">
                <a:srgbClr val="FFB40F"/>
              </a:gs>
              <a:gs pos="100000">
                <a:srgbClr val="E3A301"/>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rgbClr val="002060"/>
                </a:solidFill>
                <a:latin typeface="Arial"/>
                <a:ea typeface="Arial"/>
                <a:cs typeface="Arial"/>
                <a:sym typeface="Arial"/>
              </a:rPr>
              <a:t>Ambulatory ECG</a:t>
            </a:r>
            <a:endParaRPr/>
          </a:p>
        </p:txBody>
      </p:sp>
      <p:sp>
        <p:nvSpPr>
          <p:cNvPr id="288" name="Google Shape;288;p12"/>
          <p:cNvSpPr/>
          <p:nvPr/>
        </p:nvSpPr>
        <p:spPr>
          <a:xfrm>
            <a:off x="5373857" y="5514638"/>
            <a:ext cx="6817892" cy="461665"/>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Clr>
                <a:srgbClr val="FFFF00"/>
              </a:buClr>
              <a:buSzPts val="2400"/>
              <a:buFont typeface="Arial"/>
              <a:buChar char="•"/>
            </a:pPr>
            <a:r>
              <a:rPr lang="en-US" sz="2400" dirty="0">
                <a:solidFill>
                  <a:srgbClr val="FFFF00"/>
                </a:solidFill>
                <a:latin typeface="Arial"/>
                <a:ea typeface="Arial"/>
                <a:cs typeface="Arial"/>
                <a:sym typeface="Arial"/>
              </a:rPr>
              <a:t>Low sensitivity in comparison to exercise ECG</a:t>
            </a:r>
            <a:endParaRPr dirty="0"/>
          </a:p>
        </p:txBody>
      </p:sp>
      <p:cxnSp>
        <p:nvCxnSpPr>
          <p:cNvPr id="289" name="Google Shape;289;p12"/>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290" name="Google Shape;290;p12"/>
          <p:cNvSpPr/>
          <p:nvPr/>
        </p:nvSpPr>
        <p:spPr>
          <a:xfrm>
            <a:off x="28136" y="6370320"/>
            <a:ext cx="7272997"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FFFF00"/>
                </a:solidFill>
                <a:latin typeface="Arial"/>
                <a:ea typeface="Arial"/>
                <a:cs typeface="Arial"/>
                <a:sym typeface="Arial"/>
              </a:rPr>
              <a:t>LBBB: Left bundle branch block.                                                    VPCs: Ventricular premature contractions.</a:t>
            </a:r>
            <a:endParaRPr/>
          </a:p>
          <a:p>
            <a:pPr marL="0" marR="0" lvl="0" indent="0" algn="l" rtl="0">
              <a:spcBef>
                <a:spcPts val="0"/>
              </a:spcBef>
              <a:spcAft>
                <a:spcPts val="0"/>
              </a:spcAft>
              <a:buNone/>
            </a:pPr>
            <a:r>
              <a:rPr lang="en-US" sz="1200">
                <a:solidFill>
                  <a:srgbClr val="FFFF00"/>
                </a:solidFill>
                <a:latin typeface="Arial"/>
                <a:ea typeface="Arial"/>
                <a:cs typeface="Arial"/>
                <a:sym typeface="Arial"/>
              </a:rPr>
              <a:t>LVH: Left ventricular hypertrophy.                                                CAD: Coronary artery disease.</a:t>
            </a:r>
            <a:endParaRPr sz="1200">
              <a:solidFill>
                <a:schemeClr val="lt1"/>
              </a:solidFill>
              <a:latin typeface="Corbel"/>
              <a:ea typeface="Corbel"/>
              <a:cs typeface="Corbel"/>
              <a:sym typeface="Corbel"/>
            </a:endParaRPr>
          </a:p>
        </p:txBody>
      </p:sp>
      <p:pic>
        <p:nvPicPr>
          <p:cNvPr id="291" name="Google Shape;291;p12"/>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cxnSp>
        <p:nvCxnSpPr>
          <p:cNvPr id="296" name="Google Shape;296;p13"/>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297" name="Google Shape;297;p13"/>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298" name="Google Shape;298;p13"/>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299" name="Google Shape;299;p13"/>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4800">
                <a:solidFill>
                  <a:srgbClr val="FFFFFF"/>
                </a:solidFill>
                <a:latin typeface="Arial"/>
                <a:ea typeface="Arial"/>
                <a:cs typeface="Arial"/>
                <a:sym typeface="Arial"/>
              </a:rPr>
              <a:t>CCS: - </a:t>
            </a:r>
            <a:r>
              <a:rPr lang="en-US" sz="4800">
                <a:solidFill>
                  <a:srgbClr val="FDD075"/>
                </a:solidFill>
                <a:latin typeface="Arial"/>
                <a:ea typeface="Arial"/>
                <a:cs typeface="Arial"/>
                <a:sym typeface="Arial"/>
              </a:rPr>
              <a:t>Non – invasives test</a:t>
            </a:r>
            <a:endParaRPr/>
          </a:p>
        </p:txBody>
      </p:sp>
      <p:sp>
        <p:nvSpPr>
          <p:cNvPr id="300" name="Google Shape;300;p13"/>
          <p:cNvSpPr/>
          <p:nvPr/>
        </p:nvSpPr>
        <p:spPr>
          <a:xfrm>
            <a:off x="464234" y="1666057"/>
            <a:ext cx="3191899"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startAt="3"/>
            </a:pPr>
            <a:r>
              <a:rPr lang="en-US" sz="3600" b="0" i="0" u="none" strike="noStrike" cap="none">
                <a:solidFill>
                  <a:srgbClr val="C7E191"/>
                </a:solidFill>
                <a:latin typeface="Arial"/>
                <a:ea typeface="Arial"/>
                <a:cs typeface="Arial"/>
                <a:sym typeface="Arial"/>
              </a:rPr>
              <a:t>Stress ECG:</a:t>
            </a:r>
            <a:endParaRPr sz="2000" b="0" i="0" u="none" strike="noStrike" cap="none">
              <a:solidFill>
                <a:srgbClr val="C7E191"/>
              </a:solidFill>
              <a:latin typeface="Corbel"/>
              <a:ea typeface="Corbel"/>
              <a:cs typeface="Corbel"/>
              <a:sym typeface="Corbel"/>
            </a:endParaRPr>
          </a:p>
        </p:txBody>
      </p:sp>
      <p:sp>
        <p:nvSpPr>
          <p:cNvPr id="301" name="Google Shape;301;p13"/>
          <p:cNvSpPr/>
          <p:nvPr/>
        </p:nvSpPr>
        <p:spPr>
          <a:xfrm>
            <a:off x="759655" y="2363406"/>
            <a:ext cx="11141613" cy="3970318"/>
          </a:xfrm>
          <a:prstGeom prst="rect">
            <a:avLst/>
          </a:prstGeom>
          <a:noFill/>
          <a:ln>
            <a:noFill/>
          </a:ln>
        </p:spPr>
        <p:txBody>
          <a:bodyPr spcFirstLastPara="1" wrap="square" lIns="91425" tIns="45700" rIns="91425" bIns="45700" anchor="t" anchorCtr="0">
            <a:spAutoFit/>
          </a:bodyPr>
          <a:lstStyle/>
          <a:p>
            <a:pPr marL="457200" marR="0" lvl="0" indent="-457200" algn="just" rtl="0">
              <a:spcBef>
                <a:spcPts val="0"/>
              </a:spcBef>
              <a:spcAft>
                <a:spcPts val="0"/>
              </a:spcAft>
              <a:buClr>
                <a:srgbClr val="FFFF00"/>
              </a:buClr>
              <a:buSzPts val="2400"/>
              <a:buFont typeface="Arial"/>
              <a:buChar char="•"/>
            </a:pPr>
            <a:r>
              <a:rPr lang="en-US" sz="2400" dirty="0">
                <a:solidFill>
                  <a:srgbClr val="FFFF00"/>
                </a:solidFill>
                <a:latin typeface="Arial"/>
                <a:ea typeface="Arial"/>
                <a:cs typeface="Arial"/>
                <a:sym typeface="Arial"/>
              </a:rPr>
              <a:t>The predictive value for CAD is high (90%) if typical chest pain and ECG changes (ST segment depression </a:t>
            </a:r>
            <a:r>
              <a:rPr lang="en-US" sz="2400" u="sng" dirty="0">
                <a:solidFill>
                  <a:srgbClr val="FFFF00"/>
                </a:solidFill>
                <a:latin typeface="Arial"/>
                <a:ea typeface="Arial"/>
                <a:cs typeface="Arial"/>
                <a:sym typeface="Arial"/>
              </a:rPr>
              <a:t>&gt;</a:t>
            </a:r>
            <a:r>
              <a:rPr lang="en-US" sz="2400" dirty="0">
                <a:solidFill>
                  <a:srgbClr val="FFFF00"/>
                </a:solidFill>
                <a:latin typeface="Arial"/>
                <a:ea typeface="Arial"/>
                <a:cs typeface="Arial"/>
                <a:sym typeface="Arial"/>
              </a:rPr>
              <a:t> 1mm).</a:t>
            </a:r>
            <a:endParaRPr dirty="0"/>
          </a:p>
          <a:p>
            <a:pPr marL="457200" marR="0" lvl="0" indent="-381000" algn="just" rtl="0">
              <a:spcBef>
                <a:spcPts val="0"/>
              </a:spcBef>
              <a:spcAft>
                <a:spcPts val="0"/>
              </a:spcAft>
              <a:buClr>
                <a:schemeClr val="lt1"/>
              </a:buClr>
              <a:buSzPts val="1200"/>
              <a:buFont typeface="Arial"/>
              <a:buNone/>
            </a:pPr>
            <a:endParaRPr sz="1200" dirty="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2400"/>
              <a:buFont typeface="Arial"/>
              <a:buChar char="•"/>
            </a:pPr>
            <a:r>
              <a:rPr lang="en-US" sz="2400" dirty="0">
                <a:solidFill>
                  <a:srgbClr val="FFFF00"/>
                </a:solidFill>
                <a:latin typeface="Arial"/>
                <a:ea typeface="Arial"/>
                <a:cs typeface="Arial"/>
                <a:sym typeface="Arial"/>
              </a:rPr>
              <a:t>Early onset or long persistence of ST segment depression after exercise test termination may indicate </a:t>
            </a:r>
            <a:r>
              <a:rPr lang="en-US" sz="2400" dirty="0" err="1">
                <a:solidFill>
                  <a:srgbClr val="FFFF00"/>
                </a:solidFill>
                <a:latin typeface="Arial"/>
                <a:ea typeface="Arial"/>
                <a:cs typeface="Arial"/>
                <a:sym typeface="Arial"/>
              </a:rPr>
              <a:t>multivessel</a:t>
            </a:r>
            <a:r>
              <a:rPr lang="en-US" sz="2400" dirty="0">
                <a:solidFill>
                  <a:srgbClr val="FFFF00"/>
                </a:solidFill>
                <a:latin typeface="Arial"/>
                <a:ea typeface="Arial"/>
                <a:cs typeface="Arial"/>
                <a:sym typeface="Arial"/>
              </a:rPr>
              <a:t> CAD.</a:t>
            </a:r>
            <a:endParaRPr dirty="0"/>
          </a:p>
          <a:p>
            <a:pPr marL="457200" marR="0" lvl="0" indent="-381000" algn="just" rtl="0">
              <a:spcBef>
                <a:spcPts val="0"/>
              </a:spcBef>
              <a:spcAft>
                <a:spcPts val="0"/>
              </a:spcAft>
              <a:buClr>
                <a:schemeClr val="lt1"/>
              </a:buClr>
              <a:buSzPts val="1200"/>
              <a:buFont typeface="Arial"/>
              <a:buNone/>
            </a:pPr>
            <a:endParaRPr sz="1200" dirty="0">
              <a:solidFill>
                <a:srgbClr val="FFFF00"/>
              </a:solidFill>
              <a:latin typeface="Arial"/>
              <a:ea typeface="Arial"/>
              <a:cs typeface="Arial"/>
              <a:sym typeface="Arial"/>
            </a:endParaRPr>
          </a:p>
          <a:p>
            <a:pPr marL="457200" marR="0" lvl="0" indent="-457200" algn="just" rtl="0">
              <a:spcBef>
                <a:spcPts val="0"/>
              </a:spcBef>
              <a:spcAft>
                <a:spcPts val="0"/>
              </a:spcAft>
              <a:buClr>
                <a:srgbClr val="47D8B5"/>
              </a:buClr>
              <a:buSzPts val="2400"/>
              <a:buFont typeface="Arial"/>
              <a:buChar char="•"/>
            </a:pPr>
            <a:r>
              <a:rPr lang="en-US" sz="2400" b="1" u="sng" dirty="0">
                <a:solidFill>
                  <a:srgbClr val="47D8B5"/>
                </a:solidFill>
                <a:latin typeface="Arial"/>
                <a:ea typeface="Arial"/>
                <a:cs typeface="Arial"/>
                <a:sym typeface="Arial"/>
              </a:rPr>
              <a:t>Non interpretation: </a:t>
            </a:r>
            <a:r>
              <a:rPr lang="en-US" sz="2400" dirty="0">
                <a:solidFill>
                  <a:srgbClr val="FFFF00"/>
                </a:solidFill>
                <a:latin typeface="Arial"/>
                <a:ea typeface="Arial"/>
                <a:cs typeface="Arial"/>
                <a:sym typeface="Arial"/>
              </a:rPr>
              <a:t>LBBB, pacemaker.</a:t>
            </a:r>
            <a:endParaRPr dirty="0"/>
          </a:p>
          <a:p>
            <a:pPr marL="457200" marR="0" lvl="0" indent="-381000" algn="just" rtl="0">
              <a:spcBef>
                <a:spcPts val="0"/>
              </a:spcBef>
              <a:spcAft>
                <a:spcPts val="0"/>
              </a:spcAft>
              <a:buClr>
                <a:schemeClr val="lt1"/>
              </a:buClr>
              <a:buSzPts val="1200"/>
              <a:buFont typeface="Arial"/>
              <a:buNone/>
            </a:pPr>
            <a:endParaRPr sz="1200" dirty="0">
              <a:solidFill>
                <a:srgbClr val="FFFF00"/>
              </a:solidFill>
              <a:latin typeface="Arial"/>
              <a:ea typeface="Arial"/>
              <a:cs typeface="Arial"/>
              <a:sym typeface="Arial"/>
            </a:endParaRPr>
          </a:p>
          <a:p>
            <a:pPr marL="457200" marR="0" lvl="0" indent="-457200" algn="just" rtl="0">
              <a:spcBef>
                <a:spcPts val="0"/>
              </a:spcBef>
              <a:spcAft>
                <a:spcPts val="0"/>
              </a:spcAft>
              <a:buClr>
                <a:srgbClr val="47D8B5"/>
              </a:buClr>
              <a:buSzPts val="2400"/>
              <a:buFont typeface="Arial"/>
              <a:buChar char="•"/>
            </a:pPr>
            <a:r>
              <a:rPr lang="en-US" sz="2400" b="1" u="sng" dirty="0">
                <a:solidFill>
                  <a:srgbClr val="47D8B5"/>
                </a:solidFill>
                <a:latin typeface="Arial"/>
                <a:ea typeface="Arial"/>
                <a:cs typeface="Arial"/>
                <a:sym typeface="Arial"/>
              </a:rPr>
              <a:t>Anti-ischemic therapy </a:t>
            </a:r>
            <a:r>
              <a:rPr lang="en-US" sz="2400" dirty="0">
                <a:solidFill>
                  <a:srgbClr val="FFFF00"/>
                </a:solidFill>
                <a:latin typeface="Arial"/>
                <a:ea typeface="Arial"/>
                <a:cs typeface="Arial"/>
                <a:sym typeface="Arial"/>
              </a:rPr>
              <a:t>lower the sensitivity of the stress ECG test. So, we need to stop this medication before the test:</a:t>
            </a:r>
            <a:endParaRPr dirty="0"/>
          </a:p>
          <a:p>
            <a:pPr marL="800100" marR="0" lvl="1" indent="-342900" algn="just" rtl="0">
              <a:spcBef>
                <a:spcPts val="0"/>
              </a:spcBef>
              <a:spcAft>
                <a:spcPts val="0"/>
              </a:spcAft>
              <a:buClr>
                <a:srgbClr val="FFFF00"/>
              </a:buClr>
              <a:buSzPts val="2400"/>
              <a:buFont typeface="Noto Sans Symbols"/>
              <a:buChar char="⮚"/>
            </a:pPr>
            <a:r>
              <a:rPr lang="en-US" sz="2400" b="0" i="0" u="none" strike="noStrike" cap="none" dirty="0">
                <a:solidFill>
                  <a:srgbClr val="FFFF00"/>
                </a:solidFill>
                <a:latin typeface="Arial"/>
                <a:ea typeface="Arial"/>
                <a:cs typeface="Arial"/>
                <a:sym typeface="Arial"/>
              </a:rPr>
              <a:t>Beta blockers/CCBs: 2 – 3 days.</a:t>
            </a:r>
            <a:endParaRPr dirty="0"/>
          </a:p>
          <a:p>
            <a:pPr marL="800100" marR="0" lvl="1" indent="-342900" algn="just" rtl="0">
              <a:spcBef>
                <a:spcPts val="0"/>
              </a:spcBef>
              <a:spcAft>
                <a:spcPts val="0"/>
              </a:spcAft>
              <a:buClr>
                <a:srgbClr val="FFFF00"/>
              </a:buClr>
              <a:buSzPts val="2400"/>
              <a:buFont typeface="Noto Sans Symbols"/>
              <a:buChar char="⮚"/>
            </a:pPr>
            <a:r>
              <a:rPr lang="en-US" sz="2400" b="0" i="0" u="none" strike="noStrike" cap="none" dirty="0">
                <a:solidFill>
                  <a:srgbClr val="FFFF00"/>
                </a:solidFill>
                <a:latin typeface="Arial"/>
                <a:ea typeface="Arial"/>
                <a:cs typeface="Arial"/>
                <a:sym typeface="Arial"/>
              </a:rPr>
              <a:t>Nitrates, short acting CCBs: 1 day.</a:t>
            </a:r>
            <a:endParaRPr dirty="0"/>
          </a:p>
        </p:txBody>
      </p:sp>
      <p:sp>
        <p:nvSpPr>
          <p:cNvPr id="302" name="Google Shape;302;p13"/>
          <p:cNvSpPr/>
          <p:nvPr/>
        </p:nvSpPr>
        <p:spPr>
          <a:xfrm>
            <a:off x="28136" y="6454728"/>
            <a:ext cx="7272997"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FFFF00"/>
                </a:solidFill>
                <a:latin typeface="Arial"/>
                <a:ea typeface="Arial"/>
                <a:cs typeface="Arial"/>
                <a:sym typeface="Arial"/>
              </a:rPr>
              <a:t>CCBs: Calcium Channel Blockers</a:t>
            </a:r>
            <a:endParaRPr sz="1200">
              <a:solidFill>
                <a:schemeClr val="lt1"/>
              </a:solidFill>
              <a:latin typeface="Corbel"/>
              <a:ea typeface="Corbel"/>
              <a:cs typeface="Corbel"/>
              <a:sym typeface="Corbel"/>
            </a:endParaRPr>
          </a:p>
        </p:txBody>
      </p:sp>
      <p:pic>
        <p:nvPicPr>
          <p:cNvPr id="303" name="Google Shape;303;p13"/>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cxnSp>
        <p:nvCxnSpPr>
          <p:cNvPr id="308" name="Google Shape;308;p14"/>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309" name="Google Shape;309;p14"/>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310" name="Google Shape;310;p14"/>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4800">
                <a:solidFill>
                  <a:srgbClr val="FFFFFF"/>
                </a:solidFill>
                <a:latin typeface="Arial"/>
                <a:ea typeface="Arial"/>
                <a:cs typeface="Arial"/>
                <a:sym typeface="Arial"/>
              </a:rPr>
              <a:t>CCS: - </a:t>
            </a:r>
            <a:r>
              <a:rPr lang="en-US" sz="4800">
                <a:solidFill>
                  <a:srgbClr val="FDD075"/>
                </a:solidFill>
                <a:latin typeface="Arial"/>
                <a:ea typeface="Arial"/>
                <a:cs typeface="Arial"/>
                <a:sym typeface="Arial"/>
              </a:rPr>
              <a:t>Non – invasives test</a:t>
            </a:r>
            <a:endParaRPr/>
          </a:p>
        </p:txBody>
      </p:sp>
      <p:sp>
        <p:nvSpPr>
          <p:cNvPr id="311" name="Google Shape;311;p14"/>
          <p:cNvSpPr/>
          <p:nvPr/>
        </p:nvSpPr>
        <p:spPr>
          <a:xfrm>
            <a:off x="464234" y="1666057"/>
            <a:ext cx="9666429"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startAt="4"/>
            </a:pPr>
            <a:r>
              <a:rPr lang="en-US" sz="3600" b="0" i="0" u="none" strike="noStrike" cap="none">
                <a:solidFill>
                  <a:srgbClr val="C7E191"/>
                </a:solidFill>
                <a:latin typeface="Arial"/>
                <a:ea typeface="Arial"/>
                <a:cs typeface="Arial"/>
                <a:sym typeface="Arial"/>
              </a:rPr>
              <a:t>Nuclear cardiology techniques (stress MPI):</a:t>
            </a:r>
            <a:endParaRPr sz="2000" b="0" i="0" u="none" strike="noStrike" cap="none">
              <a:solidFill>
                <a:srgbClr val="C7E191"/>
              </a:solidFill>
              <a:latin typeface="Corbel"/>
              <a:ea typeface="Corbel"/>
              <a:cs typeface="Corbel"/>
              <a:sym typeface="Corbel"/>
            </a:endParaRPr>
          </a:p>
        </p:txBody>
      </p:sp>
      <p:sp>
        <p:nvSpPr>
          <p:cNvPr id="312" name="Google Shape;312;p14"/>
          <p:cNvSpPr/>
          <p:nvPr/>
        </p:nvSpPr>
        <p:spPr>
          <a:xfrm>
            <a:off x="759655" y="2504086"/>
            <a:ext cx="11141613" cy="2677656"/>
          </a:xfrm>
          <a:prstGeom prst="rect">
            <a:avLst/>
          </a:prstGeom>
          <a:noFill/>
          <a:ln>
            <a:noFill/>
          </a:ln>
        </p:spPr>
        <p:txBody>
          <a:bodyPr spcFirstLastPara="1" wrap="square" lIns="91425" tIns="45700" rIns="91425" bIns="45700" anchor="t" anchorCtr="0">
            <a:spAutoFit/>
          </a:bodyPr>
          <a:lstStyle/>
          <a:p>
            <a:pPr marL="457200" marR="0" lvl="0" indent="-457200" algn="just" rtl="0">
              <a:spcBef>
                <a:spcPts val="0"/>
              </a:spcBef>
              <a:spcAft>
                <a:spcPts val="0"/>
              </a:spcAft>
              <a:buClr>
                <a:srgbClr val="FFFF00"/>
              </a:buClr>
              <a:buSzPts val="2800"/>
              <a:buFont typeface="Arial"/>
              <a:buChar char="•"/>
            </a:pPr>
            <a:r>
              <a:rPr lang="en-US" sz="2800" dirty="0">
                <a:solidFill>
                  <a:srgbClr val="FFFF00"/>
                </a:solidFill>
                <a:latin typeface="Arial"/>
                <a:ea typeface="Arial"/>
                <a:cs typeface="Arial"/>
                <a:sym typeface="Arial"/>
              </a:rPr>
              <a:t>Used radioactive substances are either Thalium-201 or Technetium-99m.</a:t>
            </a:r>
            <a:endParaRPr dirty="0"/>
          </a:p>
          <a:p>
            <a:pPr marL="457200" marR="0" lvl="0" indent="-457200" algn="just" rtl="0">
              <a:spcBef>
                <a:spcPts val="0"/>
              </a:spcBef>
              <a:spcAft>
                <a:spcPts val="0"/>
              </a:spcAft>
              <a:buClr>
                <a:srgbClr val="47D8B5"/>
              </a:buClr>
              <a:buSzPts val="2800"/>
              <a:buFont typeface="Arial"/>
              <a:buChar char="•"/>
            </a:pPr>
            <a:r>
              <a:rPr lang="en-US" sz="2800" b="1" u="sng" dirty="0">
                <a:solidFill>
                  <a:srgbClr val="47D8B5"/>
                </a:solidFill>
                <a:latin typeface="Arial"/>
                <a:ea typeface="Arial"/>
                <a:cs typeface="Arial"/>
                <a:sym typeface="Arial"/>
              </a:rPr>
              <a:t>More expensive </a:t>
            </a:r>
            <a:r>
              <a:rPr lang="en-US" sz="2800" dirty="0">
                <a:solidFill>
                  <a:srgbClr val="FFFF00"/>
                </a:solidFill>
                <a:latin typeface="Arial"/>
                <a:ea typeface="Arial"/>
                <a:cs typeface="Arial"/>
                <a:sym typeface="Arial"/>
              </a:rPr>
              <a:t>than stress ECG.</a:t>
            </a:r>
            <a:endParaRPr dirty="0"/>
          </a:p>
          <a:p>
            <a:pPr marL="457200" marR="0" lvl="0" indent="-457200" algn="just" rtl="0">
              <a:spcBef>
                <a:spcPts val="0"/>
              </a:spcBef>
              <a:spcAft>
                <a:spcPts val="0"/>
              </a:spcAft>
              <a:buClr>
                <a:srgbClr val="47D8B5"/>
              </a:buClr>
              <a:buSzPts val="2800"/>
              <a:buFont typeface="Arial"/>
              <a:buChar char="•"/>
            </a:pPr>
            <a:r>
              <a:rPr lang="en-US" sz="2800" b="1" u="sng" dirty="0">
                <a:solidFill>
                  <a:srgbClr val="47D8B5"/>
                </a:solidFill>
                <a:latin typeface="Arial"/>
                <a:ea typeface="Arial"/>
                <a:cs typeface="Arial"/>
                <a:sym typeface="Arial"/>
              </a:rPr>
              <a:t>More sensitive </a:t>
            </a:r>
            <a:r>
              <a:rPr lang="en-US" sz="2800" dirty="0">
                <a:solidFill>
                  <a:srgbClr val="FFFF00"/>
                </a:solidFill>
                <a:latin typeface="Arial"/>
                <a:ea typeface="Arial"/>
                <a:cs typeface="Arial"/>
                <a:sym typeface="Arial"/>
              </a:rPr>
              <a:t>than stress ECG in detecting single coronary artery disease.</a:t>
            </a:r>
            <a:endParaRPr dirty="0"/>
          </a:p>
          <a:p>
            <a:pPr marL="457200" marR="0" lvl="0" indent="-457200" algn="just" rtl="0">
              <a:spcBef>
                <a:spcPts val="0"/>
              </a:spcBef>
              <a:spcAft>
                <a:spcPts val="0"/>
              </a:spcAft>
              <a:buClr>
                <a:srgbClr val="47D8B5"/>
              </a:buClr>
              <a:buSzPts val="2800"/>
              <a:buFont typeface="Arial"/>
              <a:buChar char="•"/>
            </a:pPr>
            <a:r>
              <a:rPr lang="en-US" sz="2800" b="1" u="sng" dirty="0">
                <a:solidFill>
                  <a:srgbClr val="47D8B5"/>
                </a:solidFill>
                <a:latin typeface="Arial"/>
                <a:ea typeface="Arial"/>
                <a:cs typeface="Arial"/>
                <a:sym typeface="Arial"/>
              </a:rPr>
              <a:t>More accurate </a:t>
            </a:r>
            <a:r>
              <a:rPr lang="en-US" sz="2800" dirty="0">
                <a:solidFill>
                  <a:srgbClr val="FFFF00"/>
                </a:solidFill>
                <a:latin typeface="Arial"/>
                <a:ea typeface="Arial"/>
                <a:cs typeface="Arial"/>
                <a:sym typeface="Arial"/>
              </a:rPr>
              <a:t>in patient with resting ECG abnormality.</a:t>
            </a:r>
            <a:endParaRPr dirty="0"/>
          </a:p>
        </p:txBody>
      </p:sp>
      <p:sp>
        <p:nvSpPr>
          <p:cNvPr id="313" name="Google Shape;313;p14"/>
          <p:cNvSpPr/>
          <p:nvPr/>
        </p:nvSpPr>
        <p:spPr>
          <a:xfrm>
            <a:off x="1927273" y="5713943"/>
            <a:ext cx="9917724" cy="830997"/>
          </a:xfrm>
          <a:prstGeom prst="rect">
            <a:avLst/>
          </a:prstGeom>
          <a:noFill/>
          <a:ln w="28575" cap="flat" cmpd="sng">
            <a:solidFill>
              <a:srgbClr val="C7E19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0" marR="0" lvl="0" indent="0" algn="just" rtl="0">
              <a:spcBef>
                <a:spcPts val="0"/>
              </a:spcBef>
              <a:spcAft>
                <a:spcPts val="0"/>
              </a:spcAft>
              <a:buNone/>
            </a:pPr>
            <a:r>
              <a:rPr lang="en-US" sz="2400" dirty="0">
                <a:solidFill>
                  <a:srgbClr val="F8EB87"/>
                </a:solidFill>
                <a:latin typeface="Arial"/>
                <a:ea typeface="Arial"/>
                <a:cs typeface="Arial"/>
                <a:sym typeface="Arial"/>
              </a:rPr>
              <a:t>Regular stress ECG should always be considered first in patients with chest pain and normal resting ECG for screening CAD.</a:t>
            </a:r>
            <a:endParaRPr sz="2400" dirty="0">
              <a:solidFill>
                <a:srgbClr val="F8EB87"/>
              </a:solidFill>
              <a:latin typeface="Corbel"/>
              <a:ea typeface="Corbel"/>
              <a:cs typeface="Corbel"/>
              <a:sym typeface="Corbel"/>
            </a:endParaRPr>
          </a:p>
        </p:txBody>
      </p:sp>
      <p:sp>
        <p:nvSpPr>
          <p:cNvPr id="314" name="Google Shape;314;p14"/>
          <p:cNvSpPr/>
          <p:nvPr/>
        </p:nvSpPr>
        <p:spPr>
          <a:xfrm>
            <a:off x="562706" y="5815802"/>
            <a:ext cx="1252024" cy="627278"/>
          </a:xfrm>
          <a:prstGeom prst="bevel">
            <a:avLst>
              <a:gd name="adj" fmla="val 3879"/>
            </a:avLst>
          </a:prstGeom>
          <a:solidFill>
            <a:schemeClr val="accent1"/>
          </a:solidFill>
          <a:ln w="12700" cap="flat" cmpd="sng">
            <a:solidFill>
              <a:srgbClr val="2F7E8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000">
                <a:solidFill>
                  <a:srgbClr val="F8EB87"/>
                </a:solidFill>
                <a:latin typeface="Arial"/>
                <a:ea typeface="Arial"/>
                <a:cs typeface="Arial"/>
                <a:sym typeface="Arial"/>
              </a:rPr>
              <a:t>N.B</a:t>
            </a:r>
            <a:endParaRPr/>
          </a:p>
        </p:txBody>
      </p:sp>
      <p:pic>
        <p:nvPicPr>
          <p:cNvPr id="315" name="Google Shape;315;p14"/>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cxnSp>
        <p:nvCxnSpPr>
          <p:cNvPr id="320" name="Google Shape;320;p15"/>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321" name="Google Shape;321;p15"/>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322" name="Google Shape;322;p15"/>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Non – invasives test</a:t>
            </a:r>
            <a:endParaRPr/>
          </a:p>
        </p:txBody>
      </p:sp>
      <p:sp>
        <p:nvSpPr>
          <p:cNvPr id="323" name="Google Shape;323;p15"/>
          <p:cNvSpPr/>
          <p:nvPr/>
        </p:nvSpPr>
        <p:spPr>
          <a:xfrm>
            <a:off x="464234" y="1666057"/>
            <a:ext cx="7904728"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startAt="5"/>
            </a:pPr>
            <a:r>
              <a:rPr lang="en-US" sz="3600" b="0" i="0" u="none" strike="noStrike" cap="none">
                <a:solidFill>
                  <a:srgbClr val="C7E191"/>
                </a:solidFill>
                <a:latin typeface="Arial"/>
                <a:ea typeface="Arial"/>
                <a:cs typeface="Arial"/>
                <a:sym typeface="Arial"/>
              </a:rPr>
              <a:t>Exercise stress Echocardiography: </a:t>
            </a:r>
            <a:endParaRPr sz="2000" b="0" i="0" u="none" strike="noStrike" cap="none">
              <a:solidFill>
                <a:srgbClr val="C7E191"/>
              </a:solidFill>
              <a:latin typeface="Corbel"/>
              <a:ea typeface="Corbel"/>
              <a:cs typeface="Corbel"/>
              <a:sym typeface="Corbel"/>
            </a:endParaRPr>
          </a:p>
        </p:txBody>
      </p:sp>
      <p:sp>
        <p:nvSpPr>
          <p:cNvPr id="324" name="Google Shape;324;p15"/>
          <p:cNvSpPr/>
          <p:nvPr/>
        </p:nvSpPr>
        <p:spPr>
          <a:xfrm>
            <a:off x="759655" y="2504086"/>
            <a:ext cx="11141613" cy="3108543"/>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Arial"/>
              <a:buChar char="•"/>
            </a:pPr>
            <a:r>
              <a:rPr lang="en-US" sz="2800" b="0" i="0" u="none" strike="noStrike" cap="none" dirty="0">
                <a:solidFill>
                  <a:srgbClr val="FFFF00"/>
                </a:solidFill>
                <a:latin typeface="Arial"/>
                <a:ea typeface="Arial"/>
                <a:cs typeface="Arial"/>
                <a:sym typeface="Arial"/>
              </a:rPr>
              <a:t>Inexpensive and safe.</a:t>
            </a:r>
            <a:endParaRPr dirty="0"/>
          </a:p>
          <a:p>
            <a:pPr marL="457200" marR="0" lvl="0" indent="-457200" algn="just" rtl="0">
              <a:lnSpc>
                <a:spcPct val="100000"/>
              </a:lnSpc>
              <a:spcBef>
                <a:spcPts val="0"/>
              </a:spcBef>
              <a:spcAft>
                <a:spcPts val="0"/>
              </a:spcAft>
              <a:buClr>
                <a:srgbClr val="FFFF00"/>
              </a:buClr>
              <a:buSzPts val="2800"/>
              <a:buFont typeface="Arial"/>
              <a:buChar char="•"/>
            </a:pPr>
            <a:r>
              <a:rPr lang="en-US" sz="2800" dirty="0">
                <a:solidFill>
                  <a:srgbClr val="FFFF00"/>
                </a:solidFill>
                <a:latin typeface="Arial"/>
                <a:ea typeface="Arial"/>
                <a:cs typeface="Arial"/>
                <a:sym typeface="Arial"/>
              </a:rPr>
              <a:t>Sensitive &amp; specific test.</a:t>
            </a:r>
            <a:endParaRPr sz="2800" b="0" i="0" u="none" strike="noStrike" cap="none" dirty="0">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Arial"/>
              <a:buChar char="•"/>
            </a:pPr>
            <a:r>
              <a:rPr lang="en-US" sz="2800" dirty="0">
                <a:solidFill>
                  <a:srgbClr val="FFFF00"/>
                </a:solidFill>
                <a:latin typeface="Arial"/>
                <a:ea typeface="Arial"/>
                <a:cs typeface="Arial"/>
                <a:sym typeface="Arial"/>
              </a:rPr>
              <a:t>Detection of abnormality in the movement of the different segments of myocardial walls which is termed wall motion abnormality (WMA).</a:t>
            </a:r>
            <a:endParaRPr dirty="0"/>
          </a:p>
          <a:p>
            <a:pPr marL="457200" marR="0" lvl="0" indent="-457200" algn="just" rtl="0">
              <a:lnSpc>
                <a:spcPct val="100000"/>
              </a:lnSpc>
              <a:spcBef>
                <a:spcPts val="0"/>
              </a:spcBef>
              <a:spcAft>
                <a:spcPts val="0"/>
              </a:spcAft>
              <a:buClr>
                <a:srgbClr val="FFFF00"/>
              </a:buClr>
              <a:buSzPts val="2800"/>
              <a:buFont typeface="Arial"/>
              <a:buChar char="•"/>
            </a:pPr>
            <a:r>
              <a:rPr lang="en-US" sz="2800" dirty="0" err="1">
                <a:solidFill>
                  <a:srgbClr val="FFFF00"/>
                </a:solidFill>
                <a:latin typeface="Arial"/>
                <a:ea typeface="Arial"/>
                <a:cs typeface="Arial"/>
                <a:sym typeface="Arial"/>
              </a:rPr>
              <a:t>Simultenous</a:t>
            </a:r>
            <a:r>
              <a:rPr lang="en-US" sz="2800" dirty="0">
                <a:solidFill>
                  <a:srgbClr val="FFFF00"/>
                </a:solidFill>
                <a:latin typeface="Arial"/>
                <a:ea typeface="Arial"/>
                <a:cs typeface="Arial"/>
                <a:sym typeface="Arial"/>
              </a:rPr>
              <a:t> display of rest &amp; post exercise images.</a:t>
            </a:r>
            <a:endParaRPr dirty="0"/>
          </a:p>
          <a:p>
            <a:pPr marL="457200" marR="0" lvl="0" indent="-457200" algn="just" rtl="0">
              <a:lnSpc>
                <a:spcPct val="100000"/>
              </a:lnSpc>
              <a:spcBef>
                <a:spcPts val="0"/>
              </a:spcBef>
              <a:spcAft>
                <a:spcPts val="0"/>
              </a:spcAft>
              <a:buClr>
                <a:srgbClr val="FFFF00"/>
              </a:buClr>
              <a:buSzPts val="2800"/>
              <a:buFont typeface="Arial"/>
              <a:buChar char="•"/>
            </a:pPr>
            <a:r>
              <a:rPr lang="en-US" sz="2800" dirty="0" err="1">
                <a:solidFill>
                  <a:srgbClr val="FFFF00"/>
                </a:solidFill>
                <a:latin typeface="Arial"/>
                <a:ea typeface="Arial"/>
                <a:cs typeface="Arial"/>
                <a:sym typeface="Arial"/>
              </a:rPr>
              <a:t>Prefered</a:t>
            </a:r>
            <a:r>
              <a:rPr lang="en-US" sz="2800" dirty="0">
                <a:solidFill>
                  <a:srgbClr val="FFFF00"/>
                </a:solidFill>
                <a:latin typeface="Arial"/>
                <a:ea typeface="Arial"/>
                <a:cs typeface="Arial"/>
                <a:sym typeface="Arial"/>
              </a:rPr>
              <a:t> than MPI in female patients for screening CAD.</a:t>
            </a:r>
            <a:endParaRPr dirty="0"/>
          </a:p>
        </p:txBody>
      </p:sp>
      <p:sp>
        <p:nvSpPr>
          <p:cNvPr id="325" name="Google Shape;325;p15"/>
          <p:cNvSpPr/>
          <p:nvPr/>
        </p:nvSpPr>
        <p:spPr>
          <a:xfrm>
            <a:off x="1927273" y="5798351"/>
            <a:ext cx="9917724" cy="830997"/>
          </a:xfrm>
          <a:prstGeom prst="rect">
            <a:avLst/>
          </a:prstGeom>
          <a:noFill/>
          <a:ln w="28575" cap="flat" cmpd="sng">
            <a:solidFill>
              <a:srgbClr val="C7E19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F8EB87"/>
              </a:buClr>
              <a:buSzPts val="2400"/>
              <a:buFont typeface="Arial"/>
              <a:buNone/>
            </a:pPr>
            <a:r>
              <a:rPr lang="en-US" sz="2400" b="0" i="0" u="none" strike="noStrike" cap="none">
                <a:solidFill>
                  <a:srgbClr val="F8EB87"/>
                </a:solidFill>
                <a:latin typeface="Arial"/>
                <a:ea typeface="Arial"/>
                <a:cs typeface="Arial"/>
                <a:sym typeface="Arial"/>
              </a:rPr>
              <a:t>Regular stress ECG should always be considered first in patients with chest pain and normal resting ECG for screening CAD</a:t>
            </a:r>
            <a:endParaRPr sz="2400" b="0" i="0" u="none" strike="noStrike" cap="none">
              <a:solidFill>
                <a:srgbClr val="F8EB87"/>
              </a:solidFill>
              <a:latin typeface="Corbel"/>
              <a:ea typeface="Corbel"/>
              <a:cs typeface="Corbel"/>
              <a:sym typeface="Corbel"/>
            </a:endParaRPr>
          </a:p>
        </p:txBody>
      </p:sp>
      <p:sp>
        <p:nvSpPr>
          <p:cNvPr id="326" name="Google Shape;326;p15"/>
          <p:cNvSpPr/>
          <p:nvPr/>
        </p:nvSpPr>
        <p:spPr>
          <a:xfrm>
            <a:off x="562706" y="5900210"/>
            <a:ext cx="1252024" cy="627278"/>
          </a:xfrm>
          <a:prstGeom prst="bevel">
            <a:avLst>
              <a:gd name="adj" fmla="val 3879"/>
            </a:avLst>
          </a:prstGeom>
          <a:solidFill>
            <a:schemeClr val="accent1"/>
          </a:solidFill>
          <a:ln w="12700" cap="flat" cmpd="sng">
            <a:solidFill>
              <a:srgbClr val="2F7E8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8EB87"/>
              </a:buClr>
              <a:buSzPts val="4000"/>
              <a:buFont typeface="Arial"/>
              <a:buNone/>
            </a:pPr>
            <a:r>
              <a:rPr lang="en-US" sz="4000" b="0" i="0" u="none" strike="noStrike" cap="none">
                <a:solidFill>
                  <a:srgbClr val="F8EB87"/>
                </a:solidFill>
                <a:latin typeface="Arial"/>
                <a:ea typeface="Arial"/>
                <a:cs typeface="Arial"/>
                <a:sym typeface="Arial"/>
              </a:rPr>
              <a:t>N.B</a:t>
            </a:r>
            <a:endParaRPr/>
          </a:p>
        </p:txBody>
      </p:sp>
      <p:pic>
        <p:nvPicPr>
          <p:cNvPr id="327" name="Google Shape;327;p15"/>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cxnSp>
        <p:nvCxnSpPr>
          <p:cNvPr id="332" name="Google Shape;332;p16"/>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333" name="Google Shape;333;p16"/>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334" name="Google Shape;334;p16"/>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Non – invasives test</a:t>
            </a:r>
            <a:endParaRPr/>
          </a:p>
        </p:txBody>
      </p:sp>
      <p:sp>
        <p:nvSpPr>
          <p:cNvPr id="335" name="Google Shape;335;p16"/>
          <p:cNvSpPr/>
          <p:nvPr/>
        </p:nvSpPr>
        <p:spPr>
          <a:xfrm>
            <a:off x="464234" y="1666057"/>
            <a:ext cx="8905002"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startAt="6"/>
            </a:pPr>
            <a:r>
              <a:rPr lang="en-US" sz="3600" b="0" i="0" u="none" strike="noStrike" cap="none">
                <a:solidFill>
                  <a:srgbClr val="C7E191"/>
                </a:solidFill>
                <a:latin typeface="Arial"/>
                <a:ea typeface="Arial"/>
                <a:cs typeface="Arial"/>
                <a:sym typeface="Arial"/>
              </a:rPr>
              <a:t>Computed Tomography (MSCT) (CTA): </a:t>
            </a:r>
            <a:endParaRPr sz="2000" b="0" i="0" u="none" strike="noStrike" cap="none">
              <a:solidFill>
                <a:srgbClr val="C7E191"/>
              </a:solidFill>
              <a:latin typeface="Corbel"/>
              <a:ea typeface="Corbel"/>
              <a:cs typeface="Corbel"/>
              <a:sym typeface="Corbel"/>
            </a:endParaRPr>
          </a:p>
        </p:txBody>
      </p:sp>
      <p:sp>
        <p:nvSpPr>
          <p:cNvPr id="336" name="Google Shape;336;p16"/>
          <p:cNvSpPr/>
          <p:nvPr/>
        </p:nvSpPr>
        <p:spPr>
          <a:xfrm>
            <a:off x="759655" y="2841718"/>
            <a:ext cx="11141613" cy="3108543"/>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Arial"/>
              <a:buChar char="•"/>
            </a:pPr>
            <a:r>
              <a:rPr lang="en-US" sz="2800" b="0" i="0" u="none" strike="noStrike" cap="none">
                <a:solidFill>
                  <a:srgbClr val="FFFF00"/>
                </a:solidFill>
                <a:latin typeface="Arial"/>
                <a:ea typeface="Arial"/>
                <a:cs typeface="Arial"/>
                <a:sym typeface="Arial"/>
              </a:rPr>
              <a:t>Expensive but safe.</a:t>
            </a:r>
            <a:endParaRPr/>
          </a:p>
          <a:p>
            <a:pPr marL="457200" marR="0" lvl="0" indent="-457200" algn="just" rtl="0">
              <a:lnSpc>
                <a:spcPct val="100000"/>
              </a:lnSpc>
              <a:spcBef>
                <a:spcPts val="0"/>
              </a:spcBef>
              <a:spcAft>
                <a:spcPts val="0"/>
              </a:spcAft>
              <a:buClr>
                <a:srgbClr val="FFFF00"/>
              </a:buClr>
              <a:buSzPts val="2800"/>
              <a:buFont typeface="Arial"/>
              <a:buChar char="•"/>
            </a:pPr>
            <a:r>
              <a:rPr lang="en-US" sz="2800" b="0" i="0" u="none" strike="noStrike" cap="none">
                <a:solidFill>
                  <a:srgbClr val="FFFF00"/>
                </a:solidFill>
                <a:latin typeface="Arial"/>
                <a:ea typeface="Arial"/>
                <a:cs typeface="Arial"/>
                <a:sym typeface="Arial"/>
              </a:rPr>
              <a:t>Same role of coronary angiography but with lower sensitivity.</a:t>
            </a:r>
            <a:endParaRPr/>
          </a:p>
          <a:p>
            <a:pPr marL="457200" marR="0" lvl="0" indent="-457200" algn="just" rtl="0">
              <a:lnSpc>
                <a:spcPct val="100000"/>
              </a:lnSpc>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Calcium deposit which is termed calcium scoring is diagnostic for coronary atherosclerosis.</a:t>
            </a:r>
            <a:endParaRPr/>
          </a:p>
          <a:p>
            <a:pPr marL="457200" marR="0" lvl="0" indent="-457200" algn="just" rtl="0">
              <a:lnSpc>
                <a:spcPct val="100000"/>
              </a:lnSpc>
              <a:spcBef>
                <a:spcPts val="0"/>
              </a:spcBef>
              <a:spcAft>
                <a:spcPts val="0"/>
              </a:spcAft>
              <a:buClr>
                <a:srgbClr val="FFFF00"/>
              </a:buClr>
              <a:buSzPts val="2800"/>
              <a:buFont typeface="Arial"/>
              <a:buChar char="•"/>
            </a:pPr>
            <a:r>
              <a:rPr lang="en-US" sz="2800" b="0" i="0" u="none" strike="noStrike" cap="none">
                <a:solidFill>
                  <a:srgbClr val="FFFF00"/>
                </a:solidFill>
                <a:latin typeface="Arial"/>
                <a:ea typeface="Arial"/>
                <a:cs typeface="Arial"/>
                <a:sym typeface="Arial"/>
              </a:rPr>
              <a:t>The absence of calcium on CT imaging is predictive of the absence of significant atherosclerotic coronary artery disease.</a:t>
            </a:r>
            <a:endParaRPr/>
          </a:p>
          <a:p>
            <a:pPr marL="457200" marR="0" lvl="0" indent="-457200" algn="just" rtl="0">
              <a:lnSpc>
                <a:spcPct val="100000"/>
              </a:lnSpc>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Need special precaution as good renal function &amp; slow heart rate.</a:t>
            </a:r>
            <a:endParaRPr sz="2800" b="0" i="0" u="none" strike="noStrike" cap="none">
              <a:solidFill>
                <a:srgbClr val="FFFF00"/>
              </a:solidFill>
              <a:latin typeface="Arial"/>
              <a:ea typeface="Arial"/>
              <a:cs typeface="Arial"/>
              <a:sym typeface="Arial"/>
            </a:endParaRPr>
          </a:p>
        </p:txBody>
      </p:sp>
      <p:pic>
        <p:nvPicPr>
          <p:cNvPr id="337" name="Google Shape;337;p16"/>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cxnSp>
        <p:nvCxnSpPr>
          <p:cNvPr id="338" name="Google Shape;338;p16"/>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339" name="Google Shape;339;p16"/>
          <p:cNvSpPr/>
          <p:nvPr/>
        </p:nvSpPr>
        <p:spPr>
          <a:xfrm>
            <a:off x="28136" y="6375216"/>
            <a:ext cx="7272997"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FFFF00"/>
                </a:solidFill>
                <a:latin typeface="Arial"/>
                <a:ea typeface="Arial"/>
                <a:cs typeface="Arial"/>
                <a:sym typeface="Arial"/>
              </a:rPr>
              <a:t>MSCT: Multislice computed tomography.</a:t>
            </a:r>
            <a:endParaRPr/>
          </a:p>
          <a:p>
            <a:pPr marL="0" marR="0" lvl="0" indent="0" algn="l" rtl="0">
              <a:spcBef>
                <a:spcPts val="0"/>
              </a:spcBef>
              <a:spcAft>
                <a:spcPts val="0"/>
              </a:spcAft>
              <a:buNone/>
            </a:pPr>
            <a:r>
              <a:rPr lang="en-US" sz="1200">
                <a:solidFill>
                  <a:srgbClr val="FFFF00"/>
                </a:solidFill>
                <a:latin typeface="Arial"/>
                <a:ea typeface="Arial"/>
                <a:cs typeface="Arial"/>
                <a:sym typeface="Arial"/>
              </a:rPr>
              <a:t>CTA: Computed tomography angiography</a:t>
            </a:r>
            <a:endParaRPr sz="1200">
              <a:solidFill>
                <a:schemeClr val="lt1"/>
              </a:solidFill>
              <a:latin typeface="Corbel"/>
              <a:ea typeface="Corbel"/>
              <a:cs typeface="Corbel"/>
              <a:sym typeface="Corbe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cxnSp>
        <p:nvCxnSpPr>
          <p:cNvPr id="344" name="Google Shape;344;p17"/>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345" name="Google Shape;345;p17"/>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346" name="Google Shape;346;p17"/>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347" name="Google Shape;347;p17"/>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a:solidFill>
                  <a:srgbClr val="FDD075"/>
                </a:solidFill>
                <a:latin typeface="Arial"/>
                <a:ea typeface="Arial"/>
                <a:cs typeface="Arial"/>
                <a:sym typeface="Arial"/>
              </a:rPr>
              <a:t>Management</a:t>
            </a:r>
            <a:endParaRPr sz="4800" b="0" i="0" u="none" strike="noStrike" cap="none">
              <a:solidFill>
                <a:srgbClr val="FDD075"/>
              </a:solidFill>
              <a:latin typeface="Arial"/>
              <a:ea typeface="Arial"/>
              <a:cs typeface="Arial"/>
              <a:sym typeface="Arial"/>
            </a:endParaRPr>
          </a:p>
        </p:txBody>
      </p:sp>
      <p:pic>
        <p:nvPicPr>
          <p:cNvPr id="348" name="Google Shape;348;p17"/>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
        <p:nvSpPr>
          <p:cNvPr id="349" name="Google Shape;349;p17"/>
          <p:cNvSpPr/>
          <p:nvPr/>
        </p:nvSpPr>
        <p:spPr>
          <a:xfrm>
            <a:off x="1855308" y="1444489"/>
            <a:ext cx="8481383" cy="928468"/>
          </a:xfrm>
          <a:prstGeom prst="rect">
            <a:avLst/>
          </a:prstGeom>
          <a:gradFill>
            <a:gsLst>
              <a:gs pos="0">
                <a:srgbClr val="837300"/>
              </a:gs>
              <a:gs pos="50000">
                <a:srgbClr val="BEA700"/>
              </a:gs>
              <a:gs pos="100000">
                <a:srgbClr val="E5C900"/>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chemeClr val="lt1"/>
                </a:solidFill>
                <a:latin typeface="Arial"/>
                <a:ea typeface="Arial"/>
                <a:cs typeface="Arial"/>
                <a:sym typeface="Arial"/>
              </a:rPr>
              <a:t>Treatment Modalities</a:t>
            </a:r>
            <a:endParaRPr/>
          </a:p>
        </p:txBody>
      </p:sp>
      <p:sp>
        <p:nvSpPr>
          <p:cNvPr id="350" name="Google Shape;350;p17"/>
          <p:cNvSpPr/>
          <p:nvPr/>
        </p:nvSpPr>
        <p:spPr>
          <a:xfrm>
            <a:off x="295422" y="3015178"/>
            <a:ext cx="3525078" cy="1357530"/>
          </a:xfrm>
          <a:prstGeom prst="rect">
            <a:avLst/>
          </a:prstGeom>
          <a:gradFill>
            <a:gsLst>
              <a:gs pos="0">
                <a:srgbClr val="ABD562"/>
              </a:gs>
              <a:gs pos="50000">
                <a:srgbClr val="A3D541"/>
              </a:gs>
              <a:gs pos="100000">
                <a:srgbClr val="92C332"/>
              </a:gs>
            </a:gsLst>
            <a:lin ang="5400000" scaled="0"/>
          </a:gra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rgbClr val="002060"/>
                </a:solidFill>
                <a:latin typeface="Arial"/>
                <a:ea typeface="Arial"/>
                <a:cs typeface="Arial"/>
                <a:sym typeface="Arial"/>
              </a:rPr>
              <a:t>Non  Pharmacological treatment</a:t>
            </a:r>
            <a:endParaRPr/>
          </a:p>
        </p:txBody>
      </p:sp>
      <p:grpSp>
        <p:nvGrpSpPr>
          <p:cNvPr id="351" name="Google Shape;351;p17"/>
          <p:cNvGrpSpPr/>
          <p:nvPr/>
        </p:nvGrpSpPr>
        <p:grpSpPr>
          <a:xfrm>
            <a:off x="4193203" y="3359730"/>
            <a:ext cx="3805591" cy="2448595"/>
            <a:chOff x="4193203" y="3015178"/>
            <a:chExt cx="3805591" cy="2448595"/>
          </a:xfrm>
        </p:grpSpPr>
        <p:sp>
          <p:nvSpPr>
            <p:cNvPr id="352" name="Google Shape;352;p17"/>
            <p:cNvSpPr/>
            <p:nvPr/>
          </p:nvSpPr>
          <p:spPr>
            <a:xfrm>
              <a:off x="4333460" y="3015178"/>
              <a:ext cx="3525078" cy="1357530"/>
            </a:xfrm>
            <a:prstGeom prst="rect">
              <a:avLst/>
            </a:prstGeom>
            <a:gradFill>
              <a:gsLst>
                <a:gs pos="0">
                  <a:srgbClr val="ABD562"/>
                </a:gs>
                <a:gs pos="50000">
                  <a:srgbClr val="A3D541"/>
                </a:gs>
                <a:gs pos="100000">
                  <a:srgbClr val="92C332"/>
                </a:gs>
              </a:gsLst>
              <a:lin ang="5400000" scaled="0"/>
            </a:gra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rgbClr val="002060"/>
                  </a:solidFill>
                  <a:latin typeface="Arial"/>
                  <a:ea typeface="Arial"/>
                  <a:cs typeface="Arial"/>
                  <a:sym typeface="Arial"/>
                </a:rPr>
                <a:t>Pharmacological treatment</a:t>
              </a:r>
              <a:endParaRPr/>
            </a:p>
          </p:txBody>
        </p:sp>
        <p:sp>
          <p:nvSpPr>
            <p:cNvPr id="353" name="Google Shape;353;p17"/>
            <p:cNvSpPr txBox="1"/>
            <p:nvPr/>
          </p:nvSpPr>
          <p:spPr>
            <a:xfrm>
              <a:off x="4193203" y="4632776"/>
              <a:ext cx="3805591" cy="830997"/>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rgbClr val="E9F6F9"/>
                </a:buClr>
                <a:buSzPts val="2400"/>
                <a:buFont typeface="Noto Sans Symbols"/>
                <a:buChar char="✔"/>
              </a:pPr>
              <a:r>
                <a:rPr lang="en-US" sz="2400" b="0" i="0" u="none" strike="noStrike" cap="none">
                  <a:solidFill>
                    <a:srgbClr val="E9F6F9"/>
                  </a:solidFill>
                  <a:latin typeface="Corbel"/>
                  <a:ea typeface="Corbel"/>
                  <a:cs typeface="Corbel"/>
                  <a:sym typeface="Corbel"/>
                </a:rPr>
                <a:t>Relief anginal symptoms.</a:t>
              </a:r>
              <a:endParaRPr/>
            </a:p>
            <a:p>
              <a:pPr marL="342900" marR="0" lvl="0" indent="-342900" algn="l" rtl="0">
                <a:spcBef>
                  <a:spcPts val="0"/>
                </a:spcBef>
                <a:spcAft>
                  <a:spcPts val="0"/>
                </a:spcAft>
                <a:buClr>
                  <a:srgbClr val="E9F6F9"/>
                </a:buClr>
                <a:buSzPts val="2400"/>
                <a:buFont typeface="Noto Sans Symbols"/>
                <a:buChar char="✔"/>
              </a:pPr>
              <a:r>
                <a:rPr lang="en-US" sz="2400">
                  <a:solidFill>
                    <a:srgbClr val="E9F6F9"/>
                  </a:solidFill>
                  <a:latin typeface="Corbel"/>
                  <a:ea typeface="Corbel"/>
                  <a:cs typeface="Corbel"/>
                  <a:sym typeface="Corbel"/>
                </a:rPr>
                <a:t>CV event prevention.</a:t>
              </a:r>
              <a:endParaRPr sz="1800">
                <a:solidFill>
                  <a:schemeClr val="lt1"/>
                </a:solidFill>
                <a:latin typeface="Corbel"/>
                <a:ea typeface="Corbel"/>
                <a:cs typeface="Corbel"/>
                <a:sym typeface="Corbel"/>
              </a:endParaRPr>
            </a:p>
          </p:txBody>
        </p:sp>
      </p:grpSp>
      <p:grpSp>
        <p:nvGrpSpPr>
          <p:cNvPr id="354" name="Google Shape;354;p17"/>
          <p:cNvGrpSpPr/>
          <p:nvPr/>
        </p:nvGrpSpPr>
        <p:grpSpPr>
          <a:xfrm>
            <a:off x="8390878" y="3893589"/>
            <a:ext cx="3525078" cy="2425933"/>
            <a:chOff x="4333460" y="3015178"/>
            <a:chExt cx="3525078" cy="2425933"/>
          </a:xfrm>
        </p:grpSpPr>
        <p:sp>
          <p:nvSpPr>
            <p:cNvPr id="355" name="Google Shape;355;p17"/>
            <p:cNvSpPr/>
            <p:nvPr/>
          </p:nvSpPr>
          <p:spPr>
            <a:xfrm>
              <a:off x="4333460" y="3015178"/>
              <a:ext cx="3525078" cy="1357530"/>
            </a:xfrm>
            <a:prstGeom prst="rect">
              <a:avLst/>
            </a:prstGeom>
            <a:gradFill>
              <a:gsLst>
                <a:gs pos="0">
                  <a:srgbClr val="ABD562"/>
                </a:gs>
                <a:gs pos="50000">
                  <a:srgbClr val="A3D541"/>
                </a:gs>
                <a:gs pos="100000">
                  <a:srgbClr val="92C332"/>
                </a:gs>
              </a:gsLst>
              <a:lin ang="5400000" scaled="0"/>
            </a:gra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rgbClr val="002060"/>
                  </a:solidFill>
                  <a:latin typeface="Arial"/>
                  <a:ea typeface="Arial"/>
                  <a:cs typeface="Arial"/>
                  <a:sym typeface="Arial"/>
                </a:rPr>
                <a:t>Revascularization</a:t>
              </a:r>
              <a:endParaRPr/>
            </a:p>
          </p:txBody>
        </p:sp>
        <p:sp>
          <p:nvSpPr>
            <p:cNvPr id="356" name="Google Shape;356;p17"/>
            <p:cNvSpPr txBox="1"/>
            <p:nvPr/>
          </p:nvSpPr>
          <p:spPr>
            <a:xfrm>
              <a:off x="4716140" y="4487004"/>
              <a:ext cx="2759718" cy="954107"/>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rgbClr val="E9F6F9"/>
                </a:buClr>
                <a:buSzPts val="2800"/>
                <a:buFont typeface="Noto Sans Symbols"/>
                <a:buChar char="✔"/>
              </a:pPr>
              <a:r>
                <a:rPr lang="en-US" sz="2800" b="0" i="0" u="none" strike="noStrike" cap="none">
                  <a:solidFill>
                    <a:srgbClr val="E9F6F9"/>
                  </a:solidFill>
                  <a:latin typeface="Corbel"/>
                  <a:ea typeface="Corbel"/>
                  <a:cs typeface="Corbel"/>
                  <a:sym typeface="Corbel"/>
                </a:rPr>
                <a:t>PCI.</a:t>
              </a:r>
              <a:endParaRPr/>
            </a:p>
            <a:p>
              <a:pPr marL="342900" marR="0" lvl="0" indent="-342900" algn="l" rtl="0">
                <a:spcBef>
                  <a:spcPts val="0"/>
                </a:spcBef>
                <a:spcAft>
                  <a:spcPts val="0"/>
                </a:spcAft>
                <a:buClr>
                  <a:srgbClr val="E9F6F9"/>
                </a:buClr>
                <a:buSzPts val="2800"/>
                <a:buFont typeface="Noto Sans Symbols"/>
                <a:buChar char="✔"/>
              </a:pPr>
              <a:r>
                <a:rPr lang="en-US" sz="2800">
                  <a:solidFill>
                    <a:srgbClr val="E9F6F9"/>
                  </a:solidFill>
                  <a:latin typeface="Corbel"/>
                  <a:ea typeface="Corbel"/>
                  <a:cs typeface="Corbel"/>
                  <a:sym typeface="Corbel"/>
                </a:rPr>
                <a:t>CABG.</a:t>
              </a:r>
              <a:endParaRPr sz="2000">
                <a:solidFill>
                  <a:schemeClr val="lt1"/>
                </a:solidFill>
                <a:latin typeface="Corbel"/>
                <a:ea typeface="Corbel"/>
                <a:cs typeface="Corbel"/>
                <a:sym typeface="Corbel"/>
              </a:endParaRPr>
            </a:p>
          </p:txBody>
        </p:sp>
      </p:grpSp>
      <p:sp>
        <p:nvSpPr>
          <p:cNvPr id="357" name="Google Shape;357;p17"/>
          <p:cNvSpPr/>
          <p:nvPr/>
        </p:nvSpPr>
        <p:spPr>
          <a:xfrm>
            <a:off x="1481491" y="2333201"/>
            <a:ext cx="1152939" cy="533859"/>
          </a:xfrm>
          <a:prstGeom prst="downArrow">
            <a:avLst>
              <a:gd name="adj1" fmla="val 50000"/>
              <a:gd name="adj2" fmla="val 50000"/>
            </a:avLst>
          </a:prstGeom>
          <a:noFill/>
          <a:ln w="381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358" name="Google Shape;358;p17"/>
          <p:cNvSpPr/>
          <p:nvPr/>
        </p:nvSpPr>
        <p:spPr>
          <a:xfrm>
            <a:off x="5493739" y="2633025"/>
            <a:ext cx="1152939" cy="533859"/>
          </a:xfrm>
          <a:prstGeom prst="downArrow">
            <a:avLst>
              <a:gd name="adj1" fmla="val 50000"/>
              <a:gd name="adj2" fmla="val 50000"/>
            </a:avLst>
          </a:prstGeom>
          <a:noFill/>
          <a:ln w="381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359" name="Google Shape;359;p17"/>
          <p:cNvSpPr/>
          <p:nvPr/>
        </p:nvSpPr>
        <p:spPr>
          <a:xfrm>
            <a:off x="9576947" y="3175979"/>
            <a:ext cx="1152939" cy="533859"/>
          </a:xfrm>
          <a:prstGeom prst="downArrow">
            <a:avLst>
              <a:gd name="adj1" fmla="val 50000"/>
              <a:gd name="adj2" fmla="val 50000"/>
            </a:avLst>
          </a:prstGeom>
          <a:noFill/>
          <a:ln w="381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cxnSp>
        <p:nvCxnSpPr>
          <p:cNvPr id="364" name="Google Shape;364;p18"/>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365" name="Google Shape;365;p18"/>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366" name="Google Shape;366;p18"/>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367" name="Google Shape;367;p18"/>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a:solidFill>
                  <a:srgbClr val="FDD075"/>
                </a:solidFill>
                <a:latin typeface="Arial"/>
                <a:ea typeface="Arial"/>
                <a:cs typeface="Arial"/>
                <a:sym typeface="Arial"/>
              </a:rPr>
              <a:t>Non P</a:t>
            </a:r>
            <a:r>
              <a:rPr lang="en-US" sz="4800" b="0" i="0" u="none" strike="noStrike" cap="none">
                <a:solidFill>
                  <a:srgbClr val="FDD075"/>
                </a:solidFill>
                <a:latin typeface="Arial"/>
                <a:ea typeface="Arial"/>
                <a:cs typeface="Arial"/>
                <a:sym typeface="Arial"/>
              </a:rPr>
              <a:t>harmacological treatment</a:t>
            </a:r>
            <a:endParaRPr/>
          </a:p>
        </p:txBody>
      </p:sp>
      <p:sp>
        <p:nvSpPr>
          <p:cNvPr id="368" name="Google Shape;368;p18"/>
          <p:cNvSpPr txBox="1"/>
          <p:nvPr/>
        </p:nvSpPr>
        <p:spPr>
          <a:xfrm>
            <a:off x="810319" y="2101617"/>
            <a:ext cx="11072191" cy="2862322"/>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Clr>
                <a:srgbClr val="FFFF00"/>
              </a:buClr>
              <a:buSzPts val="3600"/>
              <a:buFont typeface="Arial"/>
              <a:buChar char="•"/>
            </a:pPr>
            <a:r>
              <a:rPr lang="en-US" sz="3600" b="0" i="0" u="none" strike="noStrike" cap="none">
                <a:solidFill>
                  <a:srgbClr val="FFFF00"/>
                </a:solidFill>
                <a:latin typeface="Arial"/>
                <a:ea typeface="Arial"/>
                <a:cs typeface="Arial"/>
                <a:sym typeface="Arial"/>
              </a:rPr>
              <a:t>Life style modification.</a:t>
            </a:r>
            <a:endParaRPr/>
          </a:p>
          <a:p>
            <a:pPr marL="457200" marR="0" lvl="0" indent="-457200" algn="l" rtl="0">
              <a:spcBef>
                <a:spcPts val="0"/>
              </a:spcBef>
              <a:spcAft>
                <a:spcPts val="0"/>
              </a:spcAft>
              <a:buClr>
                <a:srgbClr val="FFFF00"/>
              </a:buClr>
              <a:buSzPts val="3600"/>
              <a:buFont typeface="Arial"/>
              <a:buChar char="•"/>
            </a:pPr>
            <a:r>
              <a:rPr lang="en-US" sz="3600">
                <a:solidFill>
                  <a:srgbClr val="FFFF00"/>
                </a:solidFill>
                <a:latin typeface="Arial"/>
                <a:ea typeface="Arial"/>
                <a:cs typeface="Arial"/>
                <a:sym typeface="Arial"/>
              </a:rPr>
              <a:t>Control of treatable risk factors (Hypertension, Diabetes Mellitus, Dyslipidemia).</a:t>
            </a:r>
            <a:endParaRPr/>
          </a:p>
          <a:p>
            <a:pPr marL="457200" marR="0" lvl="0" indent="-457200" algn="l" rtl="0">
              <a:spcBef>
                <a:spcPts val="0"/>
              </a:spcBef>
              <a:spcAft>
                <a:spcPts val="0"/>
              </a:spcAft>
              <a:buClr>
                <a:srgbClr val="FFFF00"/>
              </a:buClr>
              <a:buSzPts val="3600"/>
              <a:buFont typeface="Arial"/>
              <a:buChar char="•"/>
            </a:pPr>
            <a:r>
              <a:rPr lang="en-US" sz="3600">
                <a:solidFill>
                  <a:srgbClr val="FFFF00"/>
                </a:solidFill>
                <a:latin typeface="Arial"/>
                <a:ea typeface="Arial"/>
                <a:cs typeface="Arial"/>
                <a:sym typeface="Arial"/>
              </a:rPr>
              <a:t>Regular exercise training.</a:t>
            </a:r>
            <a:endParaRPr/>
          </a:p>
          <a:p>
            <a:pPr marL="457200" marR="0" lvl="0" indent="-457200" algn="l" rtl="0">
              <a:spcBef>
                <a:spcPts val="0"/>
              </a:spcBef>
              <a:spcAft>
                <a:spcPts val="0"/>
              </a:spcAft>
              <a:buClr>
                <a:srgbClr val="FFFF00"/>
              </a:buClr>
              <a:buSzPts val="3600"/>
              <a:buFont typeface="Arial"/>
              <a:buChar char="•"/>
            </a:pPr>
            <a:r>
              <a:rPr lang="en-US" sz="3600">
                <a:solidFill>
                  <a:srgbClr val="FFFF00"/>
                </a:solidFill>
                <a:latin typeface="Arial"/>
                <a:ea typeface="Arial"/>
                <a:cs typeface="Arial"/>
                <a:sym typeface="Arial"/>
              </a:rPr>
              <a:t>Weight reduction.</a:t>
            </a:r>
            <a:endParaRPr sz="2400">
              <a:solidFill>
                <a:schemeClr val="lt1"/>
              </a:solidFill>
              <a:latin typeface="Corbel"/>
              <a:ea typeface="Corbel"/>
              <a:cs typeface="Corbel"/>
              <a:sym typeface="Corbel"/>
            </a:endParaRPr>
          </a:p>
        </p:txBody>
      </p:sp>
      <p:pic>
        <p:nvPicPr>
          <p:cNvPr id="369" name="Google Shape;369;p18"/>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cxnSp>
        <p:nvCxnSpPr>
          <p:cNvPr id="374" name="Google Shape;374;p19"/>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375" name="Google Shape;375;p19"/>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376" name="Google Shape;376;p19"/>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377" name="Google Shape;377;p19"/>
          <p:cNvSpPr/>
          <p:nvPr/>
        </p:nvSpPr>
        <p:spPr>
          <a:xfrm>
            <a:off x="464234" y="1666057"/>
            <a:ext cx="8169224"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a:pPr>
            <a:r>
              <a:rPr lang="en-US" sz="3600" b="0" i="0" u="none" strike="noStrike" cap="none">
                <a:solidFill>
                  <a:srgbClr val="C7E191"/>
                </a:solidFill>
                <a:latin typeface="Arial"/>
                <a:ea typeface="Arial"/>
                <a:cs typeface="Arial"/>
                <a:sym typeface="Arial"/>
              </a:rPr>
              <a:t>Aim of pharmacological treatment: </a:t>
            </a:r>
            <a:endParaRPr sz="2000" b="0" i="0" u="none" strike="noStrike" cap="none">
              <a:solidFill>
                <a:srgbClr val="C7E191"/>
              </a:solidFill>
              <a:latin typeface="Corbel"/>
              <a:ea typeface="Corbel"/>
              <a:cs typeface="Corbel"/>
              <a:sym typeface="Corbel"/>
            </a:endParaRPr>
          </a:p>
        </p:txBody>
      </p:sp>
      <p:sp>
        <p:nvSpPr>
          <p:cNvPr id="378" name="Google Shape;378;p19"/>
          <p:cNvSpPr/>
          <p:nvPr/>
        </p:nvSpPr>
        <p:spPr>
          <a:xfrm>
            <a:off x="1223889" y="2841718"/>
            <a:ext cx="10677379" cy="2554545"/>
          </a:xfrm>
          <a:prstGeom prst="rect">
            <a:avLst/>
          </a:prstGeom>
          <a:noFill/>
          <a:ln>
            <a:noFill/>
          </a:ln>
        </p:spPr>
        <p:txBody>
          <a:bodyPr spcFirstLastPara="1" wrap="square" lIns="91425" tIns="45700" rIns="91425" bIns="45700" anchor="t" anchorCtr="0">
            <a:spAutoFit/>
          </a:bodyPr>
          <a:lstStyle/>
          <a:p>
            <a:pPr marL="514350" marR="0" lvl="0" indent="-514350" algn="just" rtl="0">
              <a:lnSpc>
                <a:spcPct val="100000"/>
              </a:lnSpc>
              <a:spcBef>
                <a:spcPts val="0"/>
              </a:spcBef>
              <a:spcAft>
                <a:spcPts val="0"/>
              </a:spcAft>
              <a:buClr>
                <a:srgbClr val="FFFF00"/>
              </a:buClr>
              <a:buSzPts val="3200"/>
              <a:buFont typeface="Corbel"/>
              <a:buAutoNum type="arabicPeriod"/>
            </a:pPr>
            <a:r>
              <a:rPr lang="en-US" sz="3200">
                <a:solidFill>
                  <a:srgbClr val="FFFF00"/>
                </a:solidFill>
                <a:latin typeface="Arial"/>
                <a:ea typeface="Arial"/>
                <a:cs typeface="Arial"/>
                <a:sym typeface="Arial"/>
              </a:rPr>
              <a:t>Reduction of angina symptoms and exercise-induced ischemia.</a:t>
            </a:r>
            <a:endParaRPr/>
          </a:p>
          <a:p>
            <a:pPr marL="514350" marR="0" lvl="0" indent="-311150" algn="just" rtl="0">
              <a:lnSpc>
                <a:spcPct val="100000"/>
              </a:lnSpc>
              <a:spcBef>
                <a:spcPts val="0"/>
              </a:spcBef>
              <a:spcAft>
                <a:spcPts val="0"/>
              </a:spcAft>
              <a:buClr>
                <a:schemeClr val="lt1"/>
              </a:buClr>
              <a:buSzPts val="3200"/>
              <a:buFont typeface="Corbel"/>
              <a:buNone/>
            </a:pPr>
            <a:endParaRPr sz="3200">
              <a:solidFill>
                <a:srgbClr val="FFFF00"/>
              </a:solidFill>
              <a:latin typeface="Arial"/>
              <a:ea typeface="Arial"/>
              <a:cs typeface="Arial"/>
              <a:sym typeface="Arial"/>
            </a:endParaRPr>
          </a:p>
          <a:p>
            <a:pPr marL="514350" marR="0" lvl="0" indent="-311150" algn="just" rtl="0">
              <a:lnSpc>
                <a:spcPct val="100000"/>
              </a:lnSpc>
              <a:spcBef>
                <a:spcPts val="0"/>
              </a:spcBef>
              <a:spcAft>
                <a:spcPts val="0"/>
              </a:spcAft>
              <a:buClr>
                <a:schemeClr val="lt1"/>
              </a:buClr>
              <a:buSzPts val="3200"/>
              <a:buFont typeface="Corbel"/>
              <a:buNone/>
            </a:pPr>
            <a:endParaRPr sz="3200">
              <a:solidFill>
                <a:srgbClr val="FFFF00"/>
              </a:solidFill>
              <a:latin typeface="Arial"/>
              <a:ea typeface="Arial"/>
              <a:cs typeface="Arial"/>
              <a:sym typeface="Arial"/>
            </a:endParaRPr>
          </a:p>
          <a:p>
            <a:pPr marL="514350" marR="0" lvl="0" indent="-514350" algn="just" rtl="0">
              <a:lnSpc>
                <a:spcPct val="100000"/>
              </a:lnSpc>
              <a:spcBef>
                <a:spcPts val="0"/>
              </a:spcBef>
              <a:spcAft>
                <a:spcPts val="0"/>
              </a:spcAft>
              <a:buClr>
                <a:srgbClr val="FFFF00"/>
              </a:buClr>
              <a:buSzPts val="3200"/>
              <a:buFont typeface="Corbel"/>
              <a:buAutoNum type="arabicPeriod"/>
            </a:pPr>
            <a:r>
              <a:rPr lang="en-US" sz="3200">
                <a:solidFill>
                  <a:srgbClr val="FFFF00"/>
                </a:solidFill>
                <a:latin typeface="Arial"/>
                <a:ea typeface="Arial"/>
                <a:cs typeface="Arial"/>
                <a:sym typeface="Arial"/>
              </a:rPr>
              <a:t>Prevention of cardiovascular events</a:t>
            </a:r>
            <a:endParaRPr/>
          </a:p>
        </p:txBody>
      </p:sp>
      <p:sp>
        <p:nvSpPr>
          <p:cNvPr id="379" name="Google Shape;379;p19"/>
          <p:cNvSpPr txBox="1"/>
          <p:nvPr/>
        </p:nvSpPr>
        <p:spPr>
          <a:xfrm>
            <a:off x="2829342" y="3885283"/>
            <a:ext cx="9350429" cy="830997"/>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rgbClr val="E9F6F9"/>
              </a:buClr>
              <a:buSzPts val="2400"/>
              <a:buFont typeface="Noto Sans Symbols"/>
              <a:buChar char="✔"/>
            </a:pPr>
            <a:r>
              <a:rPr lang="en-US" sz="2400" b="0" i="0" u="none" strike="noStrike" cap="none">
                <a:solidFill>
                  <a:srgbClr val="E9F6F9"/>
                </a:solidFill>
                <a:latin typeface="Corbel"/>
                <a:ea typeface="Corbel"/>
                <a:cs typeface="Corbel"/>
                <a:sym typeface="Corbel"/>
              </a:rPr>
              <a:t>Immediate relief of anginal symptoms.</a:t>
            </a:r>
            <a:endParaRPr/>
          </a:p>
          <a:p>
            <a:pPr marL="342900" marR="0" lvl="0" indent="-342900" algn="l" rtl="0">
              <a:spcBef>
                <a:spcPts val="0"/>
              </a:spcBef>
              <a:spcAft>
                <a:spcPts val="0"/>
              </a:spcAft>
              <a:buClr>
                <a:srgbClr val="E9F6F9"/>
              </a:buClr>
              <a:buSzPts val="2400"/>
              <a:buFont typeface="Noto Sans Symbols"/>
              <a:buChar char="✔"/>
            </a:pPr>
            <a:r>
              <a:rPr lang="en-US" sz="2400">
                <a:solidFill>
                  <a:srgbClr val="E9F6F9"/>
                </a:solidFill>
                <a:latin typeface="Corbel"/>
                <a:ea typeface="Corbel"/>
                <a:cs typeface="Corbel"/>
                <a:sym typeface="Corbel"/>
              </a:rPr>
              <a:t>P</a:t>
            </a:r>
            <a:r>
              <a:rPr lang="en-US" sz="2400" b="0" i="0" u="none" strike="noStrike" cap="none">
                <a:solidFill>
                  <a:srgbClr val="E9F6F9"/>
                </a:solidFill>
                <a:latin typeface="Corbel"/>
                <a:ea typeface="Corbel"/>
                <a:cs typeface="Corbel"/>
                <a:sym typeface="Corbel"/>
              </a:rPr>
              <a:t>revention of symptoms under circumstances likely to elicit angina.</a:t>
            </a:r>
            <a:endParaRPr sz="2400">
              <a:solidFill>
                <a:srgbClr val="E9F6F9"/>
              </a:solidFill>
              <a:latin typeface="Corbel"/>
              <a:ea typeface="Corbel"/>
              <a:cs typeface="Corbel"/>
              <a:sym typeface="Corbel"/>
            </a:endParaRPr>
          </a:p>
        </p:txBody>
      </p:sp>
      <p:sp>
        <p:nvSpPr>
          <p:cNvPr id="380" name="Google Shape;380;p19"/>
          <p:cNvSpPr txBox="1"/>
          <p:nvPr/>
        </p:nvSpPr>
        <p:spPr>
          <a:xfrm>
            <a:off x="2829341" y="5343255"/>
            <a:ext cx="9350430" cy="1200329"/>
          </a:xfrm>
          <a:prstGeom prst="rect">
            <a:avLst/>
          </a:prstGeom>
          <a:noFill/>
          <a:ln>
            <a:noFill/>
          </a:ln>
        </p:spPr>
        <p:txBody>
          <a:bodyPr spcFirstLastPara="1" wrap="square" lIns="91425" tIns="45700" rIns="91425" bIns="45700" anchor="t" anchorCtr="0">
            <a:spAutoFit/>
          </a:bodyPr>
          <a:lstStyle/>
          <a:p>
            <a:pPr marL="342900" marR="0" lvl="0" indent="-342900" algn="just" rtl="0">
              <a:spcBef>
                <a:spcPts val="0"/>
              </a:spcBef>
              <a:spcAft>
                <a:spcPts val="0"/>
              </a:spcAft>
              <a:buClr>
                <a:srgbClr val="E9F6F9"/>
              </a:buClr>
              <a:buSzPts val="2400"/>
              <a:buFont typeface="Noto Sans Symbols"/>
              <a:buChar char="✔"/>
            </a:pPr>
            <a:r>
              <a:rPr lang="en-US" sz="2400">
                <a:solidFill>
                  <a:srgbClr val="E9F6F9"/>
                </a:solidFill>
                <a:latin typeface="Corbel"/>
                <a:ea typeface="Corbel"/>
                <a:cs typeface="Corbel"/>
                <a:sym typeface="Corbel"/>
              </a:rPr>
              <a:t>Targets unstable angina, MI and death associated with CAD.</a:t>
            </a:r>
            <a:endParaRPr/>
          </a:p>
          <a:p>
            <a:pPr marL="342900" marR="0" lvl="0" indent="-342900" algn="just" rtl="0">
              <a:spcBef>
                <a:spcPts val="0"/>
              </a:spcBef>
              <a:spcAft>
                <a:spcPts val="0"/>
              </a:spcAft>
              <a:buClr>
                <a:srgbClr val="E9F6F9"/>
              </a:buClr>
              <a:buSzPts val="2400"/>
              <a:buFont typeface="Noto Sans Symbols"/>
              <a:buChar char="✔"/>
            </a:pPr>
            <a:r>
              <a:rPr lang="en-US" sz="2400">
                <a:solidFill>
                  <a:srgbClr val="E9F6F9"/>
                </a:solidFill>
                <a:latin typeface="Corbel"/>
                <a:ea typeface="Corbel"/>
                <a:cs typeface="Corbel"/>
                <a:sym typeface="Corbel"/>
              </a:rPr>
              <a:t>Reducing the incidence of acute thrombotic events and the development of ventricular dysfunction.</a:t>
            </a:r>
            <a:endParaRPr/>
          </a:p>
        </p:txBody>
      </p:sp>
      <p:sp>
        <p:nvSpPr>
          <p:cNvPr id="381" name="Google Shape;381;p19"/>
          <p:cNvSpPr/>
          <p:nvPr/>
        </p:nvSpPr>
        <p:spPr>
          <a:xfrm>
            <a:off x="622852" y="2841718"/>
            <a:ext cx="601037" cy="3650522"/>
          </a:xfrm>
          <a:prstGeom prst="roundRect">
            <a:avLst>
              <a:gd name="adj" fmla="val 49740"/>
            </a:avLst>
          </a:prstGeom>
          <a:gradFill>
            <a:gsLst>
              <a:gs pos="0">
                <a:srgbClr val="729B59"/>
              </a:gs>
              <a:gs pos="50000">
                <a:srgbClr val="5F9337"/>
              </a:gs>
              <a:gs pos="100000">
                <a:srgbClr val="53852D"/>
              </a:gs>
            </a:gsLst>
            <a:lin ang="5400000" scaled="0"/>
          </a:gradFill>
          <a:ln>
            <a:noFill/>
          </a:ln>
          <a:effectLst>
            <a:outerShdw blurRad="50800" dist="38100" dir="2700000" algn="t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txBox="1"/>
          <p:nvPr/>
        </p:nvSpPr>
        <p:spPr>
          <a:xfrm rot="-5400000">
            <a:off x="-814331" y="4454004"/>
            <a:ext cx="3475400" cy="42591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a:solidFill>
                  <a:srgbClr val="FFC000"/>
                </a:solidFill>
                <a:latin typeface="Arial"/>
                <a:ea typeface="Arial"/>
                <a:cs typeface="Arial"/>
                <a:sym typeface="Arial"/>
              </a:rPr>
              <a:t>Optimal treatment</a:t>
            </a:r>
            <a:endParaRPr/>
          </a:p>
        </p:txBody>
      </p:sp>
      <p:pic>
        <p:nvPicPr>
          <p:cNvPr id="383" name="Google Shape;383;p19"/>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cxnSp>
        <p:nvCxnSpPr>
          <p:cNvPr id="146" name="Google Shape;146;p2"/>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147" name="Google Shape;147;p2"/>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148" name="Google Shape;148;p2"/>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149" name="Google Shape;149;p2"/>
          <p:cNvSpPr/>
          <p:nvPr/>
        </p:nvSpPr>
        <p:spPr>
          <a:xfrm>
            <a:off x="464234" y="3052691"/>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b="0" i="0" u="none" strike="noStrike" cap="none">
                <a:solidFill>
                  <a:schemeClr val="lt1"/>
                </a:solidFill>
                <a:latin typeface="Century Gothic"/>
                <a:ea typeface="Century Gothic"/>
                <a:cs typeface="Century Gothic"/>
                <a:sym typeface="Century Gothic"/>
              </a:rPr>
              <a:t>Chronic Coronary Syndrome</a:t>
            </a:r>
            <a:endParaRPr/>
          </a:p>
        </p:txBody>
      </p:sp>
      <p:sp>
        <p:nvSpPr>
          <p:cNvPr id="150" name="Google Shape;150;p2"/>
          <p:cNvSpPr/>
          <p:nvPr/>
        </p:nvSpPr>
        <p:spPr>
          <a:xfrm>
            <a:off x="5613007" y="4656408"/>
            <a:ext cx="6471138" cy="147710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200" b="0" i="0" u="none" strike="noStrike" cap="none">
                <a:solidFill>
                  <a:schemeClr val="lt1"/>
                </a:solidFill>
                <a:latin typeface="Century Gothic"/>
                <a:ea typeface="Century Gothic"/>
                <a:cs typeface="Century Gothic"/>
                <a:sym typeface="Century Gothic"/>
              </a:rPr>
              <a:t>Prepared By</a:t>
            </a:r>
            <a:endParaRPr/>
          </a:p>
          <a:p>
            <a:pPr marL="0" marR="0" lvl="0" indent="0" algn="ctr" rtl="0">
              <a:spcBef>
                <a:spcPts val="0"/>
              </a:spcBef>
              <a:spcAft>
                <a:spcPts val="0"/>
              </a:spcAft>
              <a:buNone/>
            </a:pPr>
            <a:r>
              <a:rPr lang="en-US" sz="3200" b="0" i="0" u="none" strike="noStrike" cap="none">
                <a:solidFill>
                  <a:schemeClr val="accent2"/>
                </a:solidFill>
                <a:latin typeface="Arial"/>
                <a:ea typeface="Arial"/>
                <a:cs typeface="Arial"/>
                <a:sym typeface="Arial"/>
              </a:rPr>
              <a:t>Dr. Ahmed M. Abdel-Salam</a:t>
            </a:r>
            <a:endParaRPr/>
          </a:p>
          <a:p>
            <a:pPr marL="0" marR="0" lvl="0" indent="0" algn="ctr" rtl="0">
              <a:spcBef>
                <a:spcPts val="0"/>
              </a:spcBef>
              <a:spcAft>
                <a:spcPts val="0"/>
              </a:spcAft>
              <a:buNone/>
            </a:pPr>
            <a:r>
              <a:rPr lang="en-US" sz="2000" b="0" i="0" u="none" strike="noStrike" cap="none">
                <a:solidFill>
                  <a:srgbClr val="FFFF00"/>
                </a:solidFill>
                <a:latin typeface="Arial"/>
                <a:ea typeface="Arial"/>
                <a:cs typeface="Arial"/>
                <a:sym typeface="Arial"/>
              </a:rPr>
              <a:t>MD cardiology, Ain Shams University</a:t>
            </a:r>
            <a:endParaRPr/>
          </a:p>
        </p:txBody>
      </p:sp>
      <p:pic>
        <p:nvPicPr>
          <p:cNvPr id="151" name="Google Shape;151;p2"/>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cxnSp>
        <p:nvCxnSpPr>
          <p:cNvPr id="388" name="Google Shape;388;p20"/>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389" name="Google Shape;389;p20"/>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390" name="Google Shape;390;p20"/>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391" name="Google Shape;391;p20"/>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392" name="Google Shape;392;p20"/>
          <p:cNvSpPr/>
          <p:nvPr/>
        </p:nvSpPr>
        <p:spPr>
          <a:xfrm>
            <a:off x="464234" y="1666057"/>
            <a:ext cx="5524269"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0" i="0" u="none" strike="noStrike" cap="none">
                <a:solidFill>
                  <a:srgbClr val="D6BE0B"/>
                </a:solidFill>
                <a:latin typeface="Arial"/>
                <a:ea typeface="Arial"/>
                <a:cs typeface="Arial"/>
                <a:sym typeface="Arial"/>
              </a:rPr>
              <a:t>Anti ischemic medication: </a:t>
            </a:r>
            <a:endParaRPr sz="2000" b="0" i="0" u="none" strike="noStrike" cap="none">
              <a:solidFill>
                <a:srgbClr val="D6BE0B"/>
              </a:solidFill>
              <a:latin typeface="Corbel"/>
              <a:ea typeface="Corbel"/>
              <a:cs typeface="Corbel"/>
              <a:sym typeface="Corbel"/>
            </a:endParaRPr>
          </a:p>
        </p:txBody>
      </p:sp>
      <p:sp>
        <p:nvSpPr>
          <p:cNvPr id="393" name="Google Shape;393;p20"/>
          <p:cNvSpPr/>
          <p:nvPr/>
        </p:nvSpPr>
        <p:spPr>
          <a:xfrm>
            <a:off x="464233" y="2630268"/>
            <a:ext cx="2739853"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a:pPr>
            <a:r>
              <a:rPr lang="en-US" sz="3600" b="1" i="0" u="none" strike="noStrike" cap="none">
                <a:solidFill>
                  <a:srgbClr val="002060"/>
                </a:solidFill>
                <a:latin typeface="Arial"/>
                <a:ea typeface="Arial"/>
                <a:cs typeface="Arial"/>
                <a:sym typeface="Arial"/>
              </a:rPr>
              <a:t>Nitrates: </a:t>
            </a:r>
            <a:endParaRPr sz="2000" b="1" i="0" u="none" strike="noStrike" cap="none">
              <a:solidFill>
                <a:srgbClr val="002060"/>
              </a:solidFill>
              <a:latin typeface="Corbel"/>
              <a:ea typeface="Corbel"/>
              <a:cs typeface="Corbel"/>
              <a:sym typeface="Corbel"/>
            </a:endParaRPr>
          </a:p>
        </p:txBody>
      </p:sp>
      <p:sp>
        <p:nvSpPr>
          <p:cNvPr id="394" name="Google Shape;394;p20"/>
          <p:cNvSpPr txBox="1"/>
          <p:nvPr/>
        </p:nvSpPr>
        <p:spPr>
          <a:xfrm>
            <a:off x="1502859" y="3734780"/>
            <a:ext cx="4950954" cy="646331"/>
          </a:xfrm>
          <a:prstGeom prst="rect">
            <a:avLst/>
          </a:prstGeom>
          <a:gradFill>
            <a:gsLst>
              <a:gs pos="0">
                <a:srgbClr val="543700"/>
              </a:gs>
              <a:gs pos="50000">
                <a:srgbClr val="7B4E00"/>
              </a:gs>
              <a:gs pos="100000">
                <a:srgbClr val="945F00"/>
              </a:gs>
            </a:gsLst>
            <a:lin ang="5400000" scaled="0"/>
          </a:gradFill>
          <a:ln>
            <a:noFill/>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rgbClr val="FFFF00"/>
              </a:buClr>
              <a:buSzPts val="3600"/>
              <a:buFont typeface="Noto Sans Symbols"/>
              <a:buChar char="▪"/>
            </a:pPr>
            <a:r>
              <a:rPr lang="en-US" sz="3600" b="0" i="0" u="none" strike="noStrike" cap="none">
                <a:solidFill>
                  <a:srgbClr val="FFFF00"/>
                </a:solidFill>
                <a:latin typeface="Arial"/>
                <a:ea typeface="Arial"/>
                <a:cs typeface="Arial"/>
                <a:sym typeface="Arial"/>
              </a:rPr>
              <a:t>Short acting nitrates.</a:t>
            </a:r>
            <a:endParaRPr/>
          </a:p>
        </p:txBody>
      </p:sp>
      <p:sp>
        <p:nvSpPr>
          <p:cNvPr id="395" name="Google Shape;395;p20"/>
          <p:cNvSpPr/>
          <p:nvPr/>
        </p:nvSpPr>
        <p:spPr>
          <a:xfrm>
            <a:off x="6679096" y="3593711"/>
            <a:ext cx="768626" cy="928468"/>
          </a:xfrm>
          <a:prstGeom prst="rightArrow">
            <a:avLst>
              <a:gd name="adj1" fmla="val 50000"/>
              <a:gd name="adj2" fmla="val 50000"/>
            </a:avLst>
          </a:prstGeom>
          <a:gradFill>
            <a:gsLst>
              <a:gs pos="0">
                <a:srgbClr val="ABD562"/>
              </a:gs>
              <a:gs pos="50000">
                <a:srgbClr val="A3D541"/>
              </a:gs>
              <a:gs pos="100000">
                <a:srgbClr val="92C332"/>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396" name="Google Shape;396;p20"/>
          <p:cNvSpPr txBox="1"/>
          <p:nvPr/>
        </p:nvSpPr>
        <p:spPr>
          <a:xfrm>
            <a:off x="7447722" y="3734779"/>
            <a:ext cx="4744278"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0" i="0" u="none" strike="noStrike" cap="none">
                <a:solidFill>
                  <a:srgbClr val="FDD075"/>
                </a:solidFill>
                <a:latin typeface="Arial"/>
                <a:ea typeface="Arial"/>
                <a:cs typeface="Arial"/>
                <a:sym typeface="Arial"/>
              </a:rPr>
              <a:t>Used for Effort angina</a:t>
            </a:r>
            <a:endParaRPr sz="1200">
              <a:solidFill>
                <a:schemeClr val="lt1"/>
              </a:solidFill>
              <a:latin typeface="Corbel"/>
              <a:ea typeface="Corbel"/>
              <a:cs typeface="Corbel"/>
              <a:sym typeface="Corbel"/>
            </a:endParaRPr>
          </a:p>
        </p:txBody>
      </p:sp>
      <p:sp>
        <p:nvSpPr>
          <p:cNvPr id="397" name="Google Shape;397;p20"/>
          <p:cNvSpPr txBox="1"/>
          <p:nvPr/>
        </p:nvSpPr>
        <p:spPr>
          <a:xfrm>
            <a:off x="1502859" y="5324024"/>
            <a:ext cx="4950954" cy="646331"/>
          </a:xfrm>
          <a:prstGeom prst="rect">
            <a:avLst/>
          </a:prstGeom>
          <a:gradFill>
            <a:gsLst>
              <a:gs pos="0">
                <a:srgbClr val="543700"/>
              </a:gs>
              <a:gs pos="50000">
                <a:srgbClr val="7B4E00"/>
              </a:gs>
              <a:gs pos="100000">
                <a:srgbClr val="945F00"/>
              </a:gs>
            </a:gsLst>
            <a:lin ang="5400000" scaled="0"/>
          </a:gradFill>
          <a:ln>
            <a:noFill/>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rgbClr val="FFFF00"/>
              </a:buClr>
              <a:buSzPts val="3600"/>
              <a:buFont typeface="Noto Sans Symbols"/>
              <a:buChar char="▪"/>
            </a:pPr>
            <a:r>
              <a:rPr lang="en-US" sz="3600" b="0" i="0" u="none" strike="noStrike" cap="none">
                <a:solidFill>
                  <a:srgbClr val="FFFF00"/>
                </a:solidFill>
                <a:latin typeface="Arial"/>
                <a:ea typeface="Arial"/>
                <a:cs typeface="Arial"/>
                <a:sym typeface="Arial"/>
              </a:rPr>
              <a:t>Long acting nitrates.</a:t>
            </a:r>
            <a:endParaRPr/>
          </a:p>
        </p:txBody>
      </p:sp>
      <p:sp>
        <p:nvSpPr>
          <p:cNvPr id="398" name="Google Shape;398;p20"/>
          <p:cNvSpPr/>
          <p:nvPr/>
        </p:nvSpPr>
        <p:spPr>
          <a:xfrm>
            <a:off x="6679096" y="5182955"/>
            <a:ext cx="768626" cy="928468"/>
          </a:xfrm>
          <a:prstGeom prst="rightArrow">
            <a:avLst>
              <a:gd name="adj1" fmla="val 50000"/>
              <a:gd name="adj2" fmla="val 50000"/>
            </a:avLst>
          </a:prstGeom>
          <a:gradFill>
            <a:gsLst>
              <a:gs pos="0">
                <a:srgbClr val="ABD562"/>
              </a:gs>
              <a:gs pos="50000">
                <a:srgbClr val="A3D541"/>
              </a:gs>
              <a:gs pos="100000">
                <a:srgbClr val="92C332"/>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399" name="Google Shape;399;p20"/>
          <p:cNvSpPr txBox="1"/>
          <p:nvPr/>
        </p:nvSpPr>
        <p:spPr>
          <a:xfrm>
            <a:off x="7447722" y="5047024"/>
            <a:ext cx="4744278"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0" i="0" u="none" strike="noStrike" cap="none">
                <a:solidFill>
                  <a:srgbClr val="FDD075"/>
                </a:solidFill>
                <a:latin typeface="Arial"/>
                <a:ea typeface="Arial"/>
                <a:cs typeface="Arial"/>
                <a:sym typeface="Arial"/>
              </a:rPr>
              <a:t>Used for angina prophylaxis</a:t>
            </a:r>
            <a:endParaRPr sz="1200">
              <a:solidFill>
                <a:schemeClr val="lt1"/>
              </a:solidFill>
              <a:latin typeface="Corbel"/>
              <a:ea typeface="Corbel"/>
              <a:cs typeface="Corbel"/>
              <a:sym typeface="Corbel"/>
            </a:endParaRPr>
          </a:p>
        </p:txBody>
      </p:sp>
      <p:pic>
        <p:nvPicPr>
          <p:cNvPr id="400" name="Google Shape;400;p20"/>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cxnSp>
        <p:nvCxnSpPr>
          <p:cNvPr id="405" name="Google Shape;405;p21"/>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406" name="Google Shape;406;p21"/>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407" name="Google Shape;407;p21"/>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408" name="Google Shape;408;p21"/>
          <p:cNvSpPr/>
          <p:nvPr/>
        </p:nvSpPr>
        <p:spPr>
          <a:xfrm>
            <a:off x="464234" y="1464079"/>
            <a:ext cx="4657044"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1" i="0" u="none" strike="noStrike" cap="none">
                <a:solidFill>
                  <a:srgbClr val="002060"/>
                </a:solidFill>
                <a:latin typeface="Arial"/>
                <a:ea typeface="Arial"/>
                <a:cs typeface="Arial"/>
                <a:sym typeface="Arial"/>
              </a:rPr>
              <a:t>Short Acting Nitrates: </a:t>
            </a:r>
            <a:endParaRPr sz="2000" b="1" i="0" u="none" strike="noStrike" cap="none">
              <a:solidFill>
                <a:srgbClr val="002060"/>
              </a:solidFill>
              <a:latin typeface="Corbel"/>
              <a:ea typeface="Corbel"/>
              <a:cs typeface="Corbel"/>
              <a:sym typeface="Corbel"/>
            </a:endParaRPr>
          </a:p>
        </p:txBody>
      </p:sp>
      <p:sp>
        <p:nvSpPr>
          <p:cNvPr id="409" name="Google Shape;409;p21"/>
          <p:cNvSpPr txBox="1"/>
          <p:nvPr/>
        </p:nvSpPr>
        <p:spPr>
          <a:xfrm>
            <a:off x="569847" y="2167398"/>
            <a:ext cx="11312661" cy="4893647"/>
          </a:xfrm>
          <a:prstGeom prst="rect">
            <a:avLst/>
          </a:prstGeom>
          <a:noFill/>
          <a:ln>
            <a:noFill/>
          </a:ln>
        </p:spPr>
        <p:txBody>
          <a:bodyPr spcFirstLastPara="1" wrap="square" lIns="91425" tIns="45700" rIns="91425" bIns="45700" anchor="t" anchorCtr="0">
            <a:spAutoFit/>
          </a:bodyPr>
          <a:lstStyle/>
          <a:p>
            <a:pPr marL="342900" marR="0" lvl="0" indent="-342900" algn="just" rtl="0">
              <a:spcBef>
                <a:spcPts val="0"/>
              </a:spcBef>
              <a:spcAft>
                <a:spcPts val="0"/>
              </a:spcAft>
              <a:buClr>
                <a:srgbClr val="FFFF00"/>
              </a:buClr>
              <a:buSzPts val="2800"/>
              <a:buFont typeface="Noto Sans Symbols"/>
              <a:buChar char="▪"/>
            </a:pPr>
            <a:r>
              <a:rPr lang="en-US" sz="2800" dirty="0">
                <a:solidFill>
                  <a:srgbClr val="FFFF00"/>
                </a:solidFill>
                <a:latin typeface="Arial"/>
                <a:ea typeface="Arial"/>
                <a:cs typeface="Arial"/>
                <a:sym typeface="Arial"/>
              </a:rPr>
              <a:t>Spray nitroglycerin acts more rapidly than sublingual nitroglycerin.</a:t>
            </a:r>
            <a:endParaRPr dirty="0"/>
          </a:p>
          <a:p>
            <a:pPr marL="342900" marR="0" lvl="0" indent="-279400" algn="just" rtl="0">
              <a:spcBef>
                <a:spcPts val="0"/>
              </a:spcBef>
              <a:spcAft>
                <a:spcPts val="0"/>
              </a:spcAft>
              <a:buClr>
                <a:schemeClr val="lt1"/>
              </a:buClr>
              <a:buSzPts val="1000"/>
              <a:buFont typeface="Noto Sans Symbols"/>
              <a:buNone/>
            </a:pPr>
            <a:endParaRPr sz="1000" dirty="0">
              <a:solidFill>
                <a:srgbClr val="FFFF00"/>
              </a:solidFill>
              <a:latin typeface="Arial"/>
              <a:ea typeface="Arial"/>
              <a:cs typeface="Arial"/>
              <a:sym typeface="Arial"/>
            </a:endParaRPr>
          </a:p>
          <a:p>
            <a:pPr marL="342900" marR="0" lvl="0" indent="-342900" algn="just" rtl="0">
              <a:spcBef>
                <a:spcPts val="0"/>
              </a:spcBef>
              <a:spcAft>
                <a:spcPts val="0"/>
              </a:spcAft>
              <a:buClr>
                <a:srgbClr val="FFFF00"/>
              </a:buClr>
              <a:buSzPts val="2800"/>
              <a:buFont typeface="Noto Sans Symbols"/>
              <a:buChar char="▪"/>
            </a:pPr>
            <a:r>
              <a:rPr lang="en-US" sz="2800" dirty="0">
                <a:solidFill>
                  <a:srgbClr val="FFFF00"/>
                </a:solidFill>
                <a:latin typeface="Arial"/>
                <a:ea typeface="Arial"/>
                <a:cs typeface="Arial"/>
                <a:sym typeface="Arial"/>
              </a:rPr>
              <a:t>At the onset of angina symptoms, the patient should rest in a sitting position (standing promotes syncope, and lying down enhances venous return and preload) and take nitroglycerin (</a:t>
            </a:r>
            <a:r>
              <a:rPr lang="en-US" sz="2400" dirty="0">
                <a:solidFill>
                  <a:srgbClr val="FDD075"/>
                </a:solidFill>
                <a:latin typeface="Arial"/>
                <a:ea typeface="Arial"/>
                <a:cs typeface="Arial"/>
                <a:sym typeface="Arial"/>
              </a:rPr>
              <a:t>0.3 - 0.6 mg tablet sublingually and not swallowed, or 0.4 mg spray to the tongue and not swallowed or inhaled</a:t>
            </a:r>
            <a:r>
              <a:rPr lang="en-US" sz="2800" dirty="0">
                <a:solidFill>
                  <a:srgbClr val="FFFF00"/>
                </a:solidFill>
                <a:latin typeface="Arial"/>
                <a:ea typeface="Arial"/>
                <a:cs typeface="Arial"/>
                <a:sym typeface="Arial"/>
              </a:rPr>
              <a:t>) every 5 min until the pain disappears, or a maximum of 1.2 mg has been taken within 15 min. </a:t>
            </a:r>
            <a:endParaRPr dirty="0"/>
          </a:p>
          <a:p>
            <a:pPr marL="342900" marR="0" lvl="0" indent="-279400" algn="just" rtl="0">
              <a:spcBef>
                <a:spcPts val="0"/>
              </a:spcBef>
              <a:spcAft>
                <a:spcPts val="0"/>
              </a:spcAft>
              <a:buClr>
                <a:schemeClr val="lt1"/>
              </a:buClr>
              <a:buSzPts val="1000"/>
              <a:buFont typeface="Noto Sans Symbols"/>
              <a:buNone/>
            </a:pPr>
            <a:endParaRPr sz="1000" dirty="0">
              <a:solidFill>
                <a:srgbClr val="FFFF00"/>
              </a:solidFill>
              <a:latin typeface="Arial"/>
              <a:ea typeface="Arial"/>
              <a:cs typeface="Arial"/>
              <a:sym typeface="Arial"/>
            </a:endParaRPr>
          </a:p>
          <a:p>
            <a:pPr marL="342900" marR="0" lvl="0" indent="-342900" algn="just" rtl="0">
              <a:spcBef>
                <a:spcPts val="0"/>
              </a:spcBef>
              <a:spcAft>
                <a:spcPts val="0"/>
              </a:spcAft>
              <a:buClr>
                <a:srgbClr val="FFFF00"/>
              </a:buClr>
              <a:buSzPts val="2800"/>
              <a:buFont typeface="Noto Sans Symbols"/>
              <a:buChar char="▪"/>
            </a:pPr>
            <a:r>
              <a:rPr lang="en-US" sz="2800" dirty="0">
                <a:solidFill>
                  <a:srgbClr val="FFFF00"/>
                </a:solidFill>
                <a:latin typeface="Arial"/>
                <a:ea typeface="Arial"/>
                <a:cs typeface="Arial"/>
                <a:sym typeface="Arial"/>
              </a:rPr>
              <a:t>If angina persists, immediate medical attention is needed. </a:t>
            </a:r>
            <a:endParaRPr dirty="0"/>
          </a:p>
          <a:p>
            <a:pPr marL="342900" marR="0" lvl="0" indent="-279400" algn="just" rtl="0">
              <a:spcBef>
                <a:spcPts val="0"/>
              </a:spcBef>
              <a:spcAft>
                <a:spcPts val="0"/>
              </a:spcAft>
              <a:buClr>
                <a:schemeClr val="lt1"/>
              </a:buClr>
              <a:buSzPts val="1000"/>
              <a:buFont typeface="Noto Sans Symbols"/>
              <a:buNone/>
            </a:pPr>
            <a:endParaRPr sz="1000" dirty="0">
              <a:solidFill>
                <a:srgbClr val="FFFF00"/>
              </a:solidFill>
              <a:latin typeface="Arial"/>
              <a:ea typeface="Arial"/>
              <a:cs typeface="Arial"/>
              <a:sym typeface="Arial"/>
            </a:endParaRPr>
          </a:p>
          <a:p>
            <a:pPr marL="342900" marR="0" lvl="0" indent="-342900" algn="just" rtl="0">
              <a:spcBef>
                <a:spcPts val="0"/>
              </a:spcBef>
              <a:spcAft>
                <a:spcPts val="0"/>
              </a:spcAft>
              <a:buClr>
                <a:srgbClr val="FFFF00"/>
              </a:buClr>
              <a:buSzPts val="2800"/>
              <a:buFont typeface="Noto Sans Symbols"/>
              <a:buChar char="▪"/>
            </a:pPr>
            <a:r>
              <a:rPr lang="en-US" sz="2800" dirty="0">
                <a:solidFill>
                  <a:srgbClr val="FFFF00"/>
                </a:solidFill>
                <a:latin typeface="Arial"/>
                <a:ea typeface="Arial"/>
                <a:cs typeface="Arial"/>
                <a:sym typeface="Arial"/>
              </a:rPr>
              <a:t>Can be administered for prophylaxis before physical activities known to provoke angina. </a:t>
            </a:r>
            <a:endParaRPr dirty="0"/>
          </a:p>
        </p:txBody>
      </p:sp>
      <p:pic>
        <p:nvPicPr>
          <p:cNvPr id="410" name="Google Shape;410;p21"/>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cxnSp>
        <p:nvCxnSpPr>
          <p:cNvPr id="415" name="Google Shape;415;p22"/>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416" name="Google Shape;416;p22"/>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417" name="Google Shape;417;p22"/>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418" name="Google Shape;418;p22"/>
          <p:cNvSpPr txBox="1"/>
          <p:nvPr/>
        </p:nvSpPr>
        <p:spPr>
          <a:xfrm>
            <a:off x="675863" y="2266631"/>
            <a:ext cx="11206645" cy="1938992"/>
          </a:xfrm>
          <a:prstGeom prst="rect">
            <a:avLst/>
          </a:prstGeom>
          <a:noFill/>
          <a:ln>
            <a:noFill/>
          </a:ln>
        </p:spPr>
        <p:txBody>
          <a:bodyPr spcFirstLastPara="1" wrap="square" lIns="91425" tIns="45700" rIns="91425" bIns="45700" anchor="t" anchorCtr="0">
            <a:spAutoFit/>
          </a:bodyPr>
          <a:lstStyle/>
          <a:p>
            <a:pPr marL="342900" marR="0" lvl="0" indent="-342900" algn="just" rtl="0">
              <a:lnSpc>
                <a:spcPct val="100000"/>
              </a:lnSpc>
              <a:spcBef>
                <a:spcPts val="0"/>
              </a:spcBef>
              <a:spcAft>
                <a:spcPts val="0"/>
              </a:spcAft>
              <a:buClr>
                <a:srgbClr val="FFFF00"/>
              </a:buClr>
              <a:buSzPts val="2400"/>
              <a:buFont typeface="Noto Sans Symbols"/>
              <a:buChar char="▪"/>
            </a:pPr>
            <a:r>
              <a:rPr lang="en-US" sz="2400" b="0" i="0" u="none" strike="noStrike" cap="none">
                <a:solidFill>
                  <a:srgbClr val="FFFF00"/>
                </a:solidFill>
                <a:latin typeface="Arial"/>
                <a:ea typeface="Arial"/>
                <a:cs typeface="Arial"/>
                <a:sym typeface="Arial"/>
              </a:rPr>
              <a:t>Isosorbide dinitrate (5 mg sublingually) has a slightly slower onset of action than nitroglycerin due to hepatic conversion to mononitrate. </a:t>
            </a:r>
            <a:endParaRPr/>
          </a:p>
          <a:p>
            <a:pPr marL="342900" marR="0" lvl="0" indent="-190500" algn="just" rtl="0">
              <a:lnSpc>
                <a:spcPct val="100000"/>
              </a:lnSpc>
              <a:spcBef>
                <a:spcPts val="0"/>
              </a:spcBef>
              <a:spcAft>
                <a:spcPts val="0"/>
              </a:spcAft>
              <a:buClr>
                <a:schemeClr val="lt1"/>
              </a:buClr>
              <a:buSzPts val="2400"/>
              <a:buFont typeface="Noto Sans Symbols"/>
              <a:buNone/>
            </a:pPr>
            <a:endParaRPr sz="2400">
              <a:solidFill>
                <a:srgbClr val="FFFF00"/>
              </a:solidFill>
              <a:latin typeface="Arial"/>
              <a:ea typeface="Arial"/>
              <a:cs typeface="Arial"/>
              <a:sym typeface="Arial"/>
            </a:endParaRPr>
          </a:p>
          <a:p>
            <a:pPr marL="342900" marR="0" lvl="0" indent="-342900" algn="just" rtl="0">
              <a:lnSpc>
                <a:spcPct val="100000"/>
              </a:lnSpc>
              <a:spcBef>
                <a:spcPts val="0"/>
              </a:spcBef>
              <a:spcAft>
                <a:spcPts val="0"/>
              </a:spcAft>
              <a:buClr>
                <a:srgbClr val="FFFF00"/>
              </a:buClr>
              <a:buSzPts val="2400"/>
              <a:buFont typeface="Noto Sans Symbols"/>
              <a:buChar char="▪"/>
            </a:pPr>
            <a:r>
              <a:rPr lang="en-US" sz="2400" b="0" i="0" u="none" strike="noStrike" cap="none">
                <a:solidFill>
                  <a:srgbClr val="FFFF00"/>
                </a:solidFill>
                <a:latin typeface="Arial"/>
                <a:ea typeface="Arial"/>
                <a:cs typeface="Arial"/>
                <a:sym typeface="Arial"/>
              </a:rPr>
              <a:t>The effect of isosorbide dinitrate may last </a:t>
            </a:r>
            <a:r>
              <a:rPr lang="en-US" sz="2400" b="0" i="0" u="sng" strike="noStrike" cap="none">
                <a:solidFill>
                  <a:srgbClr val="FFFF00"/>
                </a:solidFill>
                <a:latin typeface="Arial"/>
                <a:ea typeface="Arial"/>
                <a:cs typeface="Arial"/>
                <a:sym typeface="Arial"/>
              </a:rPr>
              <a:t>&lt;</a:t>
            </a:r>
            <a:r>
              <a:rPr lang="en-US" sz="2400" b="0" i="0" u="none" strike="noStrike" cap="none">
                <a:solidFill>
                  <a:srgbClr val="FFFF00"/>
                </a:solidFill>
                <a:latin typeface="Arial"/>
                <a:ea typeface="Arial"/>
                <a:cs typeface="Arial"/>
                <a:sym typeface="Arial"/>
              </a:rPr>
              <a:t> 1 h if the drug is taken sublingually or persist for several hours if the drug is taken by oral ingestion. </a:t>
            </a:r>
            <a:endParaRPr/>
          </a:p>
        </p:txBody>
      </p:sp>
      <p:sp>
        <p:nvSpPr>
          <p:cNvPr id="419" name="Google Shape;419;p22"/>
          <p:cNvSpPr/>
          <p:nvPr/>
        </p:nvSpPr>
        <p:spPr>
          <a:xfrm>
            <a:off x="464234" y="1464079"/>
            <a:ext cx="4657044"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1" i="0" u="none" strike="noStrike" cap="none">
                <a:solidFill>
                  <a:srgbClr val="002060"/>
                </a:solidFill>
                <a:latin typeface="Arial"/>
                <a:ea typeface="Arial"/>
                <a:cs typeface="Arial"/>
                <a:sym typeface="Arial"/>
              </a:rPr>
              <a:t>Short Acting Nitrates: </a:t>
            </a:r>
            <a:endParaRPr sz="2000" b="1" i="0" u="none" strike="noStrike" cap="none">
              <a:solidFill>
                <a:srgbClr val="002060"/>
              </a:solidFill>
              <a:latin typeface="Corbel"/>
              <a:ea typeface="Corbel"/>
              <a:cs typeface="Corbel"/>
              <a:sym typeface="Corbel"/>
            </a:endParaRPr>
          </a:p>
        </p:txBody>
      </p:sp>
      <p:pic>
        <p:nvPicPr>
          <p:cNvPr id="420" name="Google Shape;420;p22"/>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cxnSp>
        <p:nvCxnSpPr>
          <p:cNvPr id="425" name="Google Shape;425;p23"/>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426" name="Google Shape;426;p23"/>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427" name="Google Shape;427;p23"/>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428" name="Google Shape;428;p23"/>
          <p:cNvSpPr/>
          <p:nvPr/>
        </p:nvSpPr>
        <p:spPr>
          <a:xfrm>
            <a:off x="464234" y="1464079"/>
            <a:ext cx="4631396"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1" i="0" u="none" strike="noStrike" cap="none">
                <a:solidFill>
                  <a:srgbClr val="002060"/>
                </a:solidFill>
                <a:latin typeface="Arial"/>
                <a:ea typeface="Arial"/>
                <a:cs typeface="Arial"/>
                <a:sym typeface="Arial"/>
              </a:rPr>
              <a:t>Long Acting Nitrates: </a:t>
            </a:r>
            <a:endParaRPr sz="2000" b="1" i="0" u="none" strike="noStrike" cap="none">
              <a:solidFill>
                <a:srgbClr val="002060"/>
              </a:solidFill>
              <a:latin typeface="Corbel"/>
              <a:ea typeface="Corbel"/>
              <a:cs typeface="Corbel"/>
              <a:sym typeface="Corbel"/>
            </a:endParaRPr>
          </a:p>
        </p:txBody>
      </p:sp>
      <p:sp>
        <p:nvSpPr>
          <p:cNvPr id="429" name="Google Shape;429;p23"/>
          <p:cNvSpPr txBox="1"/>
          <p:nvPr/>
        </p:nvSpPr>
        <p:spPr>
          <a:xfrm>
            <a:off x="567398" y="2299760"/>
            <a:ext cx="11315112" cy="4278094"/>
          </a:xfrm>
          <a:prstGeom prst="rect">
            <a:avLst/>
          </a:prstGeom>
          <a:noFill/>
          <a:ln>
            <a:noFill/>
          </a:ln>
        </p:spPr>
        <p:txBody>
          <a:bodyPr spcFirstLastPara="1" wrap="square" lIns="91425" tIns="45700" rIns="91425" bIns="45700" anchor="t" anchorCtr="0">
            <a:spAutoFit/>
          </a:bodyPr>
          <a:lstStyle/>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Should be considered as second line therapy for angina relief when initial therapy with a beta-blocker or non-dihydropyridine (non-DHP) CCB is contraindicated, poorly tolerated, or insufficient to control symptoms. </a:t>
            </a:r>
            <a:endParaRPr/>
          </a:p>
          <a:p>
            <a:pPr marL="171450" marR="0" lvl="0" indent="-107950" algn="just" rtl="0">
              <a:spcBef>
                <a:spcPts val="0"/>
              </a:spcBef>
              <a:spcAft>
                <a:spcPts val="0"/>
              </a:spcAft>
              <a:buClr>
                <a:schemeClr val="lt1"/>
              </a:buClr>
              <a:buSzPts val="1000"/>
              <a:buFont typeface="Noto Sans Symbols"/>
              <a:buNone/>
            </a:pPr>
            <a:endParaRPr sz="100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When taken over a prolonged period, long-acting nitrates provoke tolerance with loss of efficacy, which requires prescription of a nitrate-free or nitrate low interval of 10 - 14 h. </a:t>
            </a:r>
            <a:endParaRPr/>
          </a:p>
          <a:p>
            <a:pPr marL="171450" marR="0" lvl="0" indent="-107950" algn="just" rtl="0">
              <a:spcBef>
                <a:spcPts val="0"/>
              </a:spcBef>
              <a:spcAft>
                <a:spcPts val="0"/>
              </a:spcAft>
              <a:buClr>
                <a:schemeClr val="lt1"/>
              </a:buClr>
              <a:buSzPts val="1000"/>
              <a:buFont typeface="Noto Sans Symbols"/>
              <a:buNone/>
            </a:pPr>
            <a:endParaRPr sz="100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Nitroglycerin can be administered orally or transdermal through slow-release patch systems. </a:t>
            </a:r>
            <a:endParaRPr/>
          </a:p>
        </p:txBody>
      </p:sp>
      <p:pic>
        <p:nvPicPr>
          <p:cNvPr id="430" name="Google Shape;430;p23"/>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cxnSp>
        <p:nvCxnSpPr>
          <p:cNvPr id="435" name="Google Shape;435;p24"/>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436" name="Google Shape;436;p24"/>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437" name="Google Shape;437;p24"/>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438" name="Google Shape;438;p24"/>
          <p:cNvSpPr txBox="1"/>
          <p:nvPr/>
        </p:nvSpPr>
        <p:spPr>
          <a:xfrm>
            <a:off x="535800" y="2379871"/>
            <a:ext cx="11346707" cy="4093428"/>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Titration of dose is essential to obtain the maximal control of symptoms at a tolerable dose. </a:t>
            </a:r>
            <a:endParaRPr/>
          </a:p>
          <a:p>
            <a:pPr marL="171450" marR="0" lvl="0" indent="-95250" algn="just" rtl="0">
              <a:lnSpc>
                <a:spcPct val="100000"/>
              </a:lnSpc>
              <a:spcBef>
                <a:spcPts val="0"/>
              </a:spcBef>
              <a:spcAft>
                <a:spcPts val="0"/>
              </a:spcAft>
              <a:buClr>
                <a:schemeClr val="lt1"/>
              </a:buClr>
              <a:buSzPts val="1200"/>
              <a:buFont typeface="Noto Sans Symbols"/>
              <a:buNone/>
            </a:pPr>
            <a:endParaRPr sz="12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Discontinuation should be tapered to avoid a rebound increase in angina.</a:t>
            </a:r>
            <a:endParaRPr/>
          </a:p>
          <a:p>
            <a:pPr marL="171450" marR="0" lvl="0" indent="-95250" algn="just" rtl="0">
              <a:lnSpc>
                <a:spcPct val="100000"/>
              </a:lnSpc>
              <a:spcBef>
                <a:spcPts val="0"/>
              </a:spcBef>
              <a:spcAft>
                <a:spcPts val="0"/>
              </a:spcAft>
              <a:buClr>
                <a:schemeClr val="lt1"/>
              </a:buClr>
              <a:buSzPts val="1200"/>
              <a:buFont typeface="Noto Sans Symbols"/>
              <a:buNone/>
            </a:pPr>
            <a:endParaRPr sz="12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Most common side effects are hypotension, headache, and flushing. </a:t>
            </a:r>
            <a:endParaRPr/>
          </a:p>
          <a:p>
            <a:pPr marL="171450" marR="0" lvl="0" indent="-95250" algn="just" rtl="0">
              <a:lnSpc>
                <a:spcPct val="100000"/>
              </a:lnSpc>
              <a:spcBef>
                <a:spcPts val="0"/>
              </a:spcBef>
              <a:spcAft>
                <a:spcPts val="0"/>
              </a:spcAft>
              <a:buClr>
                <a:schemeClr val="lt1"/>
              </a:buClr>
              <a:buSzPts val="1200"/>
              <a:buFont typeface="Noto Sans Symbols"/>
              <a:buNone/>
            </a:pPr>
            <a:endParaRPr sz="12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Contraindications include hypertrophic obstructive cardiomyopathy, severe aortic valvular stenosis, and co-administration of phosphodiesterase inhibitors (e.g. sildenafil, tadalafil, or vardenafil).</a:t>
            </a:r>
            <a:endParaRPr/>
          </a:p>
        </p:txBody>
      </p:sp>
      <p:sp>
        <p:nvSpPr>
          <p:cNvPr id="439" name="Google Shape;439;p24"/>
          <p:cNvSpPr/>
          <p:nvPr/>
        </p:nvSpPr>
        <p:spPr>
          <a:xfrm>
            <a:off x="464234" y="1464079"/>
            <a:ext cx="4631396"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1" i="0" u="none" strike="noStrike" cap="none">
                <a:solidFill>
                  <a:srgbClr val="002060"/>
                </a:solidFill>
                <a:latin typeface="Arial"/>
                <a:ea typeface="Arial"/>
                <a:cs typeface="Arial"/>
                <a:sym typeface="Arial"/>
              </a:rPr>
              <a:t>Long Acting Nitrates: </a:t>
            </a:r>
            <a:endParaRPr sz="2000" b="1" i="0" u="none" strike="noStrike" cap="none">
              <a:solidFill>
                <a:srgbClr val="002060"/>
              </a:solidFill>
              <a:latin typeface="Corbel"/>
              <a:ea typeface="Corbel"/>
              <a:cs typeface="Corbel"/>
              <a:sym typeface="Corbel"/>
            </a:endParaRPr>
          </a:p>
        </p:txBody>
      </p:sp>
      <p:pic>
        <p:nvPicPr>
          <p:cNvPr id="440" name="Google Shape;440;p24"/>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cxnSp>
        <p:nvCxnSpPr>
          <p:cNvPr id="445" name="Google Shape;445;p25"/>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446" name="Google Shape;446;p25"/>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447" name="Google Shape;447;p25"/>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448" name="Google Shape;448;p25"/>
          <p:cNvSpPr txBox="1"/>
          <p:nvPr/>
        </p:nvSpPr>
        <p:spPr>
          <a:xfrm>
            <a:off x="490024" y="2280261"/>
            <a:ext cx="11211951" cy="4093428"/>
          </a:xfrm>
          <a:prstGeom prst="rect">
            <a:avLst/>
          </a:prstGeom>
          <a:noFill/>
          <a:ln>
            <a:noFill/>
          </a:ln>
        </p:spPr>
        <p:txBody>
          <a:bodyPr spcFirstLastPara="1" wrap="square" lIns="91425" tIns="45700" rIns="91425" bIns="45700" anchor="t" anchorCtr="0">
            <a:spAutoFit/>
          </a:bodyPr>
          <a:lstStyle/>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The dose of beta-blockers should be adjusted to limit the heart rate to 55 - 60 bpm at rest.</a:t>
            </a:r>
            <a:endParaRPr/>
          </a:p>
          <a:p>
            <a:pPr marL="457200" marR="0" lvl="0" indent="-381000" algn="just" rtl="0">
              <a:spcBef>
                <a:spcPts val="0"/>
              </a:spcBef>
              <a:spcAft>
                <a:spcPts val="0"/>
              </a:spcAft>
              <a:buClr>
                <a:schemeClr val="lt1"/>
              </a:buClr>
              <a:buSzPts val="1200"/>
              <a:buFont typeface="Noto Sans Symbols"/>
              <a:buNone/>
            </a:pPr>
            <a:endParaRPr sz="120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Discontinuation of betablockers should be tapered and not abrupt.</a:t>
            </a:r>
            <a:endParaRPr/>
          </a:p>
          <a:p>
            <a:pPr marL="0" marR="0" lvl="0" indent="0" algn="just" rtl="0">
              <a:spcBef>
                <a:spcPts val="0"/>
              </a:spcBef>
              <a:spcAft>
                <a:spcPts val="0"/>
              </a:spcAft>
              <a:buNone/>
            </a:pPr>
            <a:r>
              <a:rPr lang="en-US" sz="1200">
                <a:solidFill>
                  <a:srgbClr val="FFFF00"/>
                </a:solidFill>
                <a:latin typeface="Arial"/>
                <a:ea typeface="Arial"/>
                <a:cs typeface="Arial"/>
                <a:sym typeface="Arial"/>
              </a:rPr>
              <a:t> </a:t>
            </a:r>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Caution when betablockers are combined with verapamil or diltiazem due to the potential for developing worsening of HF, excessive bradycardia, and/or atrioventricular block. </a:t>
            </a:r>
            <a:endParaRPr/>
          </a:p>
          <a:p>
            <a:pPr marL="0" marR="0" lvl="0" indent="0" algn="just" rtl="0">
              <a:spcBef>
                <a:spcPts val="0"/>
              </a:spcBef>
              <a:spcAft>
                <a:spcPts val="0"/>
              </a:spcAft>
              <a:buNone/>
            </a:pPr>
            <a:endParaRPr sz="120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Combination of betablockers with a nitrate attenuates the reflex tachycardia of the latter. </a:t>
            </a:r>
            <a:endParaRPr/>
          </a:p>
        </p:txBody>
      </p:sp>
      <p:sp>
        <p:nvSpPr>
          <p:cNvPr id="449" name="Google Shape;449;p25"/>
          <p:cNvSpPr/>
          <p:nvPr/>
        </p:nvSpPr>
        <p:spPr>
          <a:xfrm>
            <a:off x="464234" y="1464079"/>
            <a:ext cx="3983783"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2"/>
            </a:pPr>
            <a:r>
              <a:rPr lang="en-US" sz="3600" b="1" i="0" u="none" strike="noStrike" cap="none">
                <a:solidFill>
                  <a:srgbClr val="002060"/>
                </a:solidFill>
                <a:latin typeface="Arial"/>
                <a:ea typeface="Arial"/>
                <a:cs typeface="Arial"/>
                <a:sym typeface="Arial"/>
              </a:rPr>
              <a:t>Beta blockers : </a:t>
            </a:r>
            <a:endParaRPr sz="2000" b="1" i="0" u="none" strike="noStrike" cap="none">
              <a:solidFill>
                <a:srgbClr val="002060"/>
              </a:solidFill>
              <a:latin typeface="Corbel"/>
              <a:ea typeface="Corbel"/>
              <a:cs typeface="Corbel"/>
              <a:sym typeface="Corbel"/>
            </a:endParaRPr>
          </a:p>
        </p:txBody>
      </p:sp>
      <p:pic>
        <p:nvPicPr>
          <p:cNvPr id="450" name="Google Shape;450;p25"/>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cxnSp>
        <p:nvCxnSpPr>
          <p:cNvPr id="455" name="Google Shape;455;p26"/>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456" name="Google Shape;456;p26"/>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457" name="Google Shape;457;p26"/>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458" name="Google Shape;458;p26"/>
          <p:cNvSpPr txBox="1"/>
          <p:nvPr/>
        </p:nvSpPr>
        <p:spPr>
          <a:xfrm>
            <a:off x="675867" y="2205932"/>
            <a:ext cx="11211950" cy="4339650"/>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The principal side effects are fatigue, depression, bradycardia, heart block, bronchospasm, peripheral vasoconstriction, postural hypotension, impotence, and masking of hypoglycemia symptoms.</a:t>
            </a:r>
            <a:endParaRPr/>
          </a:p>
          <a:p>
            <a:pPr marL="0" marR="0" lvl="0" indent="0" algn="just" rtl="0">
              <a:lnSpc>
                <a:spcPct val="100000"/>
              </a:lnSpc>
              <a:spcBef>
                <a:spcPts val="0"/>
              </a:spcBef>
              <a:spcAft>
                <a:spcPts val="0"/>
              </a:spcAft>
              <a:buNone/>
            </a:pPr>
            <a:endParaRPr sz="24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In p</a:t>
            </a:r>
            <a:r>
              <a:rPr lang="en-US" sz="2800" b="0" i="0" u="none" strike="noStrike" cap="none">
                <a:solidFill>
                  <a:srgbClr val="FFFF00"/>
                </a:solidFill>
                <a:latin typeface="Arial"/>
                <a:ea typeface="Arial"/>
                <a:cs typeface="Arial"/>
                <a:sym typeface="Arial"/>
              </a:rPr>
              <a:t>atients with:</a:t>
            </a:r>
            <a:endParaRPr/>
          </a:p>
          <a:p>
            <a:pPr marL="971550" marR="0" lvl="1" indent="-514350" algn="just" rtl="0">
              <a:spcBef>
                <a:spcPts val="0"/>
              </a:spcBef>
              <a:spcAft>
                <a:spcPts val="0"/>
              </a:spcAft>
              <a:buClr>
                <a:srgbClr val="FDD075"/>
              </a:buClr>
              <a:buSzPts val="2800"/>
              <a:buFont typeface="Corbel"/>
              <a:buAutoNum type="arabicPeriod"/>
            </a:pPr>
            <a:r>
              <a:rPr lang="en-US" sz="2800" b="0" i="0" u="none" strike="noStrike" cap="none">
                <a:solidFill>
                  <a:srgbClr val="FDD075"/>
                </a:solidFill>
                <a:latin typeface="Arial"/>
                <a:ea typeface="Arial"/>
                <a:cs typeface="Arial"/>
                <a:sym typeface="Arial"/>
              </a:rPr>
              <a:t>Recent MI.</a:t>
            </a:r>
            <a:endParaRPr/>
          </a:p>
          <a:p>
            <a:pPr marL="971550" marR="0" lvl="1" indent="-514350" algn="just" rtl="0">
              <a:spcBef>
                <a:spcPts val="0"/>
              </a:spcBef>
              <a:spcAft>
                <a:spcPts val="0"/>
              </a:spcAft>
              <a:buClr>
                <a:srgbClr val="FDD075"/>
              </a:buClr>
              <a:buSzPts val="2800"/>
              <a:buFont typeface="Corbel"/>
              <a:buAutoNum type="arabicPeriod"/>
            </a:pPr>
            <a:r>
              <a:rPr lang="en-US" sz="2800" b="0" i="0" u="none" strike="noStrike" cap="none">
                <a:solidFill>
                  <a:srgbClr val="FDD075"/>
                </a:solidFill>
                <a:latin typeface="Arial"/>
                <a:ea typeface="Arial"/>
                <a:cs typeface="Arial"/>
                <a:sym typeface="Arial"/>
              </a:rPr>
              <a:t>Chronic HF with reduced ejection fraction.</a:t>
            </a:r>
            <a:endParaRPr/>
          </a:p>
          <a:p>
            <a:pPr marL="971550" marR="0" lvl="1" indent="-514350" algn="just" rtl="0">
              <a:spcBef>
                <a:spcPts val="0"/>
              </a:spcBef>
              <a:spcAft>
                <a:spcPts val="0"/>
              </a:spcAft>
              <a:buClr>
                <a:srgbClr val="FDD075"/>
              </a:buClr>
              <a:buSzPts val="2800"/>
              <a:buFont typeface="Corbel"/>
              <a:buAutoNum type="arabicPeriod"/>
            </a:pPr>
            <a:r>
              <a:rPr lang="en-US" sz="2800" b="0" i="0" u="none" strike="noStrike" cap="none">
                <a:solidFill>
                  <a:srgbClr val="FDD075"/>
                </a:solidFill>
                <a:latin typeface="Arial"/>
                <a:ea typeface="Arial"/>
                <a:cs typeface="Arial"/>
                <a:sym typeface="Arial"/>
              </a:rPr>
              <a:t>Post CABG.</a:t>
            </a:r>
            <a:endParaRPr/>
          </a:p>
          <a:p>
            <a:pPr marL="0" marR="0" lvl="0" indent="0" algn="just" rtl="0">
              <a:lnSpc>
                <a:spcPct val="100000"/>
              </a:lnSpc>
              <a:spcBef>
                <a:spcPts val="0"/>
              </a:spcBef>
              <a:spcAft>
                <a:spcPts val="0"/>
              </a:spcAft>
              <a:buNone/>
            </a:pPr>
            <a:r>
              <a:rPr lang="en-US" sz="2800" b="0" i="0" u="none" strike="noStrike" cap="none">
                <a:solidFill>
                  <a:srgbClr val="FFFF00"/>
                </a:solidFill>
                <a:latin typeface="Arial"/>
                <a:ea typeface="Arial"/>
                <a:cs typeface="Arial"/>
                <a:sym typeface="Arial"/>
              </a:rPr>
              <a:t>beta-blockers have been associated with a significant reduction in mortality and/or cardiovascular events.</a:t>
            </a:r>
            <a:endParaRPr/>
          </a:p>
        </p:txBody>
      </p:sp>
      <p:sp>
        <p:nvSpPr>
          <p:cNvPr id="459" name="Google Shape;459;p26"/>
          <p:cNvSpPr/>
          <p:nvPr/>
        </p:nvSpPr>
        <p:spPr>
          <a:xfrm>
            <a:off x="464234" y="1464079"/>
            <a:ext cx="3983783"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2"/>
            </a:pPr>
            <a:r>
              <a:rPr lang="en-US" sz="3600" b="1" i="0" u="none" strike="noStrike" cap="none">
                <a:solidFill>
                  <a:srgbClr val="002060"/>
                </a:solidFill>
                <a:latin typeface="Arial"/>
                <a:ea typeface="Arial"/>
                <a:cs typeface="Arial"/>
                <a:sym typeface="Arial"/>
              </a:rPr>
              <a:t>Beta blockers : </a:t>
            </a:r>
            <a:endParaRPr sz="2000" b="1" i="0" u="none" strike="noStrike" cap="none">
              <a:solidFill>
                <a:srgbClr val="002060"/>
              </a:solidFill>
              <a:latin typeface="Corbel"/>
              <a:ea typeface="Corbel"/>
              <a:cs typeface="Corbel"/>
              <a:sym typeface="Corbel"/>
            </a:endParaRPr>
          </a:p>
        </p:txBody>
      </p:sp>
      <p:pic>
        <p:nvPicPr>
          <p:cNvPr id="460" name="Google Shape;460;p26"/>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cxnSp>
        <p:nvCxnSpPr>
          <p:cNvPr id="465" name="Google Shape;465;p27"/>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466" name="Google Shape;466;p27"/>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467" name="Google Shape;467;p27"/>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468" name="Google Shape;468;p27"/>
          <p:cNvSpPr/>
          <p:nvPr/>
        </p:nvSpPr>
        <p:spPr>
          <a:xfrm>
            <a:off x="464234" y="1464079"/>
            <a:ext cx="7988084"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3"/>
            </a:pPr>
            <a:r>
              <a:rPr lang="en-US" sz="3600" b="1" i="0" u="none" strike="noStrike" cap="none">
                <a:solidFill>
                  <a:srgbClr val="002060"/>
                </a:solidFill>
                <a:latin typeface="Arial"/>
                <a:ea typeface="Arial"/>
                <a:cs typeface="Arial"/>
                <a:sym typeface="Arial"/>
              </a:rPr>
              <a:t>Calcium Channel blockers (CCBs) : </a:t>
            </a:r>
            <a:endParaRPr sz="2000" b="1" i="0" u="none" strike="noStrike" cap="none">
              <a:solidFill>
                <a:srgbClr val="002060"/>
              </a:solidFill>
              <a:latin typeface="Corbel"/>
              <a:ea typeface="Corbel"/>
              <a:cs typeface="Corbel"/>
              <a:sym typeface="Corbel"/>
            </a:endParaRPr>
          </a:p>
        </p:txBody>
      </p:sp>
      <p:sp>
        <p:nvSpPr>
          <p:cNvPr id="469" name="Google Shape;469;p27"/>
          <p:cNvSpPr/>
          <p:nvPr/>
        </p:nvSpPr>
        <p:spPr>
          <a:xfrm>
            <a:off x="702365" y="2432300"/>
            <a:ext cx="10973820" cy="1569660"/>
          </a:xfrm>
          <a:prstGeom prst="rect">
            <a:avLst/>
          </a:prstGeom>
          <a:noFill/>
          <a:ln w="28575" cap="flat" cmpd="sng">
            <a:solidFill>
              <a:srgbClr val="C7E191"/>
            </a:solidFill>
            <a:prstDash val="solid"/>
            <a:round/>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8EB87"/>
              </a:buClr>
              <a:buSzPts val="3200"/>
              <a:buFont typeface="Arial"/>
              <a:buNone/>
            </a:pPr>
            <a:r>
              <a:rPr lang="en-US" sz="3200" b="0" i="0" u="none" strike="noStrike" cap="none">
                <a:solidFill>
                  <a:srgbClr val="F8EB87"/>
                </a:solidFill>
                <a:latin typeface="Arial"/>
                <a:ea typeface="Arial"/>
                <a:cs typeface="Arial"/>
                <a:sym typeface="Arial"/>
              </a:rPr>
              <a:t>CCBs improve symptoms and myocardial ischemia, but have not been shown to reduce morbidity or mortality </a:t>
            </a:r>
            <a:endParaRPr/>
          </a:p>
          <a:p>
            <a:pPr marL="0" marR="0" lvl="0" indent="0" algn="ctr" rtl="0">
              <a:lnSpc>
                <a:spcPct val="100000"/>
              </a:lnSpc>
              <a:spcBef>
                <a:spcPts val="0"/>
              </a:spcBef>
              <a:spcAft>
                <a:spcPts val="0"/>
              </a:spcAft>
              <a:buClr>
                <a:srgbClr val="F8EB87"/>
              </a:buClr>
              <a:buSzPts val="3200"/>
              <a:buFont typeface="Arial"/>
              <a:buNone/>
            </a:pPr>
            <a:r>
              <a:rPr lang="en-US" sz="3200" b="0" i="0" u="none" strike="noStrike" cap="none">
                <a:solidFill>
                  <a:srgbClr val="F8EB87"/>
                </a:solidFill>
                <a:latin typeface="Arial"/>
                <a:ea typeface="Arial"/>
                <a:cs typeface="Arial"/>
                <a:sym typeface="Arial"/>
              </a:rPr>
              <a:t>in patients with CCS.</a:t>
            </a:r>
            <a:endParaRPr/>
          </a:p>
        </p:txBody>
      </p:sp>
      <p:sp>
        <p:nvSpPr>
          <p:cNvPr id="470" name="Google Shape;470;p27"/>
          <p:cNvSpPr txBox="1"/>
          <p:nvPr/>
        </p:nvSpPr>
        <p:spPr>
          <a:xfrm>
            <a:off x="720981" y="4238366"/>
            <a:ext cx="4950954" cy="954107"/>
          </a:xfrm>
          <a:prstGeom prst="rect">
            <a:avLst/>
          </a:prstGeom>
          <a:gradFill>
            <a:gsLst>
              <a:gs pos="0">
                <a:srgbClr val="543700"/>
              </a:gs>
              <a:gs pos="50000">
                <a:srgbClr val="7B4E00"/>
              </a:gs>
              <a:gs pos="100000">
                <a:srgbClr val="945F00"/>
              </a:gs>
            </a:gsLst>
            <a:lin ang="5400000" scaled="0"/>
          </a:gradFill>
          <a:ln>
            <a:noFill/>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NON-DIHYDROPYRIDINE AGENTS</a:t>
            </a:r>
            <a:endParaRPr/>
          </a:p>
        </p:txBody>
      </p:sp>
      <p:sp>
        <p:nvSpPr>
          <p:cNvPr id="471" name="Google Shape;471;p27"/>
          <p:cNvSpPr/>
          <p:nvPr/>
        </p:nvSpPr>
        <p:spPr>
          <a:xfrm>
            <a:off x="5897218" y="4251185"/>
            <a:ext cx="768626" cy="928468"/>
          </a:xfrm>
          <a:prstGeom prst="rightArrow">
            <a:avLst>
              <a:gd name="adj1" fmla="val 50000"/>
              <a:gd name="adj2" fmla="val 50000"/>
            </a:avLst>
          </a:prstGeom>
          <a:gradFill>
            <a:gsLst>
              <a:gs pos="0">
                <a:srgbClr val="ABD562"/>
              </a:gs>
              <a:gs pos="50000">
                <a:srgbClr val="A3D541"/>
              </a:gs>
              <a:gs pos="100000">
                <a:srgbClr val="92C332"/>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472" name="Google Shape;472;p27"/>
          <p:cNvSpPr txBox="1"/>
          <p:nvPr/>
        </p:nvSpPr>
        <p:spPr>
          <a:xfrm>
            <a:off x="6573075" y="4105845"/>
            <a:ext cx="5446645"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a:solidFill>
                  <a:srgbClr val="FDD075"/>
                </a:solidFill>
                <a:latin typeface="Arial"/>
                <a:ea typeface="Arial"/>
                <a:cs typeface="Arial"/>
                <a:sym typeface="Arial"/>
              </a:rPr>
              <a:t>(Heart rate Lowering</a:t>
            </a:r>
            <a:endParaRPr/>
          </a:p>
          <a:p>
            <a:pPr marL="0" marR="0" lvl="0" indent="0" algn="ctr" rtl="0">
              <a:spcBef>
                <a:spcPts val="0"/>
              </a:spcBef>
              <a:spcAft>
                <a:spcPts val="0"/>
              </a:spcAft>
              <a:buNone/>
            </a:pPr>
            <a:r>
              <a:rPr lang="en-US" sz="3600" b="1" i="0" u="none" strike="noStrike" cap="none">
                <a:solidFill>
                  <a:srgbClr val="FDD075"/>
                </a:solidFill>
                <a:latin typeface="Arial"/>
                <a:ea typeface="Arial"/>
                <a:cs typeface="Arial"/>
                <a:sym typeface="Arial"/>
              </a:rPr>
              <a:t> CCBs)</a:t>
            </a:r>
            <a:endParaRPr sz="1200" b="1">
              <a:solidFill>
                <a:schemeClr val="lt1"/>
              </a:solidFill>
              <a:latin typeface="Corbel"/>
              <a:ea typeface="Corbel"/>
              <a:cs typeface="Corbel"/>
              <a:sym typeface="Corbel"/>
            </a:endParaRPr>
          </a:p>
        </p:txBody>
      </p:sp>
      <p:sp>
        <p:nvSpPr>
          <p:cNvPr id="473" name="Google Shape;473;p27"/>
          <p:cNvSpPr txBox="1"/>
          <p:nvPr/>
        </p:nvSpPr>
        <p:spPr>
          <a:xfrm>
            <a:off x="720981" y="5589074"/>
            <a:ext cx="4950954" cy="1077218"/>
          </a:xfrm>
          <a:prstGeom prst="rect">
            <a:avLst/>
          </a:prstGeom>
          <a:gradFill>
            <a:gsLst>
              <a:gs pos="0">
                <a:srgbClr val="543700"/>
              </a:gs>
              <a:gs pos="50000">
                <a:srgbClr val="7B4E00"/>
              </a:gs>
              <a:gs pos="100000">
                <a:srgbClr val="945F00"/>
              </a:gs>
            </a:gsLst>
            <a:lin ang="5400000" scaled="0"/>
          </a:gradFill>
          <a:ln>
            <a:noFill/>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3200"/>
              <a:buFont typeface="Noto Sans Symbols"/>
              <a:buChar char="▪"/>
            </a:pPr>
            <a:r>
              <a:rPr lang="en-US" sz="3200" b="0" i="0" u="none" strike="noStrike" cap="none">
                <a:solidFill>
                  <a:srgbClr val="FFFF00"/>
                </a:solidFill>
                <a:latin typeface="Arial"/>
                <a:ea typeface="Arial"/>
                <a:cs typeface="Arial"/>
                <a:sym typeface="Arial"/>
              </a:rPr>
              <a:t>DIHYDROPYRIDINE AGENT</a:t>
            </a:r>
            <a:endParaRPr/>
          </a:p>
        </p:txBody>
      </p:sp>
      <p:sp>
        <p:nvSpPr>
          <p:cNvPr id="474" name="Google Shape;474;p27"/>
          <p:cNvSpPr/>
          <p:nvPr/>
        </p:nvSpPr>
        <p:spPr>
          <a:xfrm>
            <a:off x="5897218" y="5663449"/>
            <a:ext cx="768626" cy="928468"/>
          </a:xfrm>
          <a:prstGeom prst="rightArrow">
            <a:avLst>
              <a:gd name="adj1" fmla="val 50000"/>
              <a:gd name="adj2" fmla="val 50000"/>
            </a:avLst>
          </a:prstGeom>
          <a:gradFill>
            <a:gsLst>
              <a:gs pos="0">
                <a:srgbClr val="ABD562"/>
              </a:gs>
              <a:gs pos="50000">
                <a:srgbClr val="A3D541"/>
              </a:gs>
              <a:gs pos="100000">
                <a:srgbClr val="92C332"/>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475" name="Google Shape;475;p27"/>
          <p:cNvSpPr txBox="1"/>
          <p:nvPr/>
        </p:nvSpPr>
        <p:spPr>
          <a:xfrm>
            <a:off x="6665844" y="5815650"/>
            <a:ext cx="4744278" cy="6463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600" b="1" i="0" u="none" strike="noStrike" cap="none">
                <a:solidFill>
                  <a:srgbClr val="FDD075"/>
                </a:solidFill>
                <a:latin typeface="Arial"/>
                <a:ea typeface="Arial"/>
                <a:cs typeface="Arial"/>
                <a:sym typeface="Arial"/>
              </a:rPr>
              <a:t>Vasodilators </a:t>
            </a:r>
            <a:endParaRPr sz="1200" b="1">
              <a:solidFill>
                <a:schemeClr val="lt1"/>
              </a:solidFill>
              <a:latin typeface="Corbel"/>
              <a:ea typeface="Corbel"/>
              <a:cs typeface="Corbel"/>
              <a:sym typeface="Corbel"/>
            </a:endParaRPr>
          </a:p>
        </p:txBody>
      </p:sp>
      <p:pic>
        <p:nvPicPr>
          <p:cNvPr id="476" name="Google Shape;476;p27"/>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cxnSp>
        <p:nvCxnSpPr>
          <p:cNvPr id="481" name="Google Shape;481;p28"/>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482" name="Google Shape;482;p28"/>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483" name="Google Shape;483;p28"/>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484" name="Google Shape;484;p28"/>
          <p:cNvSpPr/>
          <p:nvPr/>
        </p:nvSpPr>
        <p:spPr>
          <a:xfrm>
            <a:off x="464234" y="1464079"/>
            <a:ext cx="7039106"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1" i="0" u="none" strike="noStrike" cap="none">
                <a:solidFill>
                  <a:srgbClr val="002060"/>
                </a:solidFill>
                <a:latin typeface="Arial"/>
                <a:ea typeface="Arial"/>
                <a:cs typeface="Arial"/>
                <a:sym typeface="Arial"/>
              </a:rPr>
              <a:t>NON-DIHYDROPYRIDINE agents: </a:t>
            </a:r>
            <a:endParaRPr/>
          </a:p>
        </p:txBody>
      </p:sp>
      <p:sp>
        <p:nvSpPr>
          <p:cNvPr id="485" name="Google Shape;485;p28"/>
          <p:cNvSpPr/>
          <p:nvPr/>
        </p:nvSpPr>
        <p:spPr>
          <a:xfrm>
            <a:off x="562708" y="2532179"/>
            <a:ext cx="3699803" cy="1181686"/>
          </a:xfrm>
          <a:prstGeom prst="round2DiagRect">
            <a:avLst>
              <a:gd name="adj1" fmla="val 50000"/>
              <a:gd name="adj2" fmla="val 0"/>
            </a:avLst>
          </a:prstGeom>
          <a:gradFill>
            <a:gsLst>
              <a:gs pos="0">
                <a:srgbClr val="FFB94B"/>
              </a:gs>
              <a:gs pos="50000">
                <a:srgbClr val="FFB40F"/>
              </a:gs>
              <a:gs pos="100000">
                <a:srgbClr val="E3A301"/>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rgbClr val="002060"/>
                </a:solidFill>
                <a:latin typeface="Arial"/>
                <a:ea typeface="Arial"/>
                <a:cs typeface="Arial"/>
                <a:sym typeface="Arial"/>
              </a:rPr>
              <a:t>Verapamil</a:t>
            </a:r>
            <a:endParaRPr/>
          </a:p>
        </p:txBody>
      </p:sp>
      <p:sp>
        <p:nvSpPr>
          <p:cNvPr id="486" name="Google Shape;486;p28"/>
          <p:cNvSpPr txBox="1"/>
          <p:nvPr/>
        </p:nvSpPr>
        <p:spPr>
          <a:xfrm>
            <a:off x="4262511" y="2245859"/>
            <a:ext cx="7677698" cy="1754326"/>
          </a:xfrm>
          <a:prstGeom prst="rect">
            <a:avLst/>
          </a:prstGeom>
          <a:noFill/>
          <a:ln>
            <a:noFill/>
          </a:ln>
        </p:spPr>
        <p:txBody>
          <a:bodyPr spcFirstLastPara="1" wrap="square" lIns="91425" tIns="45700" rIns="91425" bIns="45700" anchor="t" anchorCtr="0">
            <a:spAutoFit/>
          </a:bodyPr>
          <a:lstStyle/>
          <a:p>
            <a:pPr marL="285750" marR="0" lvl="0" indent="-285750" algn="just" rtl="0">
              <a:spcBef>
                <a:spcPts val="0"/>
              </a:spcBef>
              <a:spcAft>
                <a:spcPts val="0"/>
              </a:spcAft>
              <a:buClr>
                <a:srgbClr val="FFFF00"/>
              </a:buClr>
              <a:buSzPts val="1800"/>
              <a:buFont typeface="Arial"/>
              <a:buChar char="•"/>
            </a:pPr>
            <a:r>
              <a:rPr lang="en-US" sz="1800">
                <a:solidFill>
                  <a:srgbClr val="FFFF00"/>
                </a:solidFill>
                <a:latin typeface="Arial"/>
                <a:ea typeface="Arial"/>
                <a:cs typeface="Arial"/>
                <a:sym typeface="Arial"/>
              </a:rPr>
              <a:t>Approved in all varieties of angina (effort, vasospastic, and unstable).</a:t>
            </a:r>
            <a:endParaRPr/>
          </a:p>
          <a:p>
            <a:pPr marL="285750" marR="0" lvl="0" indent="-285750" algn="just" rtl="0">
              <a:spcBef>
                <a:spcPts val="0"/>
              </a:spcBef>
              <a:spcAft>
                <a:spcPts val="0"/>
              </a:spcAft>
              <a:buClr>
                <a:srgbClr val="FFFF00"/>
              </a:buClr>
              <a:buSzPts val="1800"/>
              <a:buFont typeface="Arial"/>
              <a:buChar char="•"/>
            </a:pPr>
            <a:r>
              <a:rPr lang="en-US" sz="1800">
                <a:solidFill>
                  <a:srgbClr val="FFFF00"/>
                </a:solidFill>
                <a:latin typeface="Arial"/>
                <a:ea typeface="Arial"/>
                <a:cs typeface="Arial"/>
                <a:sym typeface="Arial"/>
              </a:rPr>
              <a:t>Good safety but with risks of heart block, bradycardia, and HF.</a:t>
            </a:r>
            <a:endParaRPr/>
          </a:p>
          <a:p>
            <a:pPr marL="285750" marR="0" lvl="0" indent="-285750" algn="just" rtl="0">
              <a:spcBef>
                <a:spcPts val="0"/>
              </a:spcBef>
              <a:spcAft>
                <a:spcPts val="0"/>
              </a:spcAft>
              <a:buClr>
                <a:srgbClr val="FFFF00"/>
              </a:buClr>
              <a:buSzPts val="1800"/>
              <a:buFont typeface="Arial"/>
              <a:buChar char="•"/>
            </a:pPr>
            <a:r>
              <a:rPr lang="en-US" sz="1800">
                <a:solidFill>
                  <a:srgbClr val="FFFF00"/>
                </a:solidFill>
                <a:latin typeface="Arial"/>
                <a:ea typeface="Arial"/>
                <a:cs typeface="Arial"/>
                <a:sym typeface="Arial"/>
              </a:rPr>
              <a:t>Compared with betablockers, verapamil is associated with fewer cases of diabetes, fewer anginal attacks, and less psychological depression.</a:t>
            </a:r>
            <a:endParaRPr/>
          </a:p>
          <a:p>
            <a:pPr marL="285750" marR="0" lvl="0" indent="-285750" algn="just" rtl="0">
              <a:spcBef>
                <a:spcPts val="0"/>
              </a:spcBef>
              <a:spcAft>
                <a:spcPts val="0"/>
              </a:spcAft>
              <a:buClr>
                <a:srgbClr val="FFFF00"/>
              </a:buClr>
              <a:buSzPts val="1800"/>
              <a:buFont typeface="Arial"/>
              <a:buChar char="•"/>
            </a:pPr>
            <a:r>
              <a:rPr lang="en-US" sz="1800">
                <a:solidFill>
                  <a:srgbClr val="FFFF00"/>
                </a:solidFill>
                <a:latin typeface="Arial"/>
                <a:ea typeface="Arial"/>
                <a:cs typeface="Arial"/>
                <a:sym typeface="Arial"/>
              </a:rPr>
              <a:t>Beta-blockade combined with verapamil is not advised (due to risk of heart block).</a:t>
            </a:r>
            <a:endParaRPr/>
          </a:p>
        </p:txBody>
      </p:sp>
      <p:sp>
        <p:nvSpPr>
          <p:cNvPr id="487" name="Google Shape;487;p28"/>
          <p:cNvSpPr/>
          <p:nvPr/>
        </p:nvSpPr>
        <p:spPr>
          <a:xfrm>
            <a:off x="562707" y="4747591"/>
            <a:ext cx="3699803" cy="1181686"/>
          </a:xfrm>
          <a:prstGeom prst="round2DiagRect">
            <a:avLst>
              <a:gd name="adj1" fmla="val 50000"/>
              <a:gd name="adj2" fmla="val 0"/>
            </a:avLst>
          </a:prstGeom>
          <a:gradFill>
            <a:gsLst>
              <a:gs pos="0">
                <a:srgbClr val="FFB94B"/>
              </a:gs>
              <a:gs pos="50000">
                <a:srgbClr val="FFB40F"/>
              </a:gs>
              <a:gs pos="100000">
                <a:srgbClr val="E3A301"/>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4400">
                <a:solidFill>
                  <a:srgbClr val="002060"/>
                </a:solidFill>
                <a:latin typeface="Arial"/>
                <a:ea typeface="Arial"/>
                <a:cs typeface="Arial"/>
                <a:sym typeface="Arial"/>
              </a:rPr>
              <a:t>Diltiazem</a:t>
            </a:r>
            <a:endParaRPr/>
          </a:p>
        </p:txBody>
      </p:sp>
      <p:sp>
        <p:nvSpPr>
          <p:cNvPr id="488" name="Google Shape;488;p28"/>
          <p:cNvSpPr txBox="1"/>
          <p:nvPr/>
        </p:nvSpPr>
        <p:spPr>
          <a:xfrm>
            <a:off x="4262511" y="4599770"/>
            <a:ext cx="7677698" cy="1477328"/>
          </a:xfrm>
          <a:prstGeom prst="rect">
            <a:avLst/>
          </a:prstGeom>
          <a:noFill/>
          <a:ln>
            <a:noFill/>
          </a:ln>
        </p:spPr>
        <p:txBody>
          <a:bodyPr spcFirstLastPara="1" wrap="square" lIns="91425" tIns="45700" rIns="91425" bIns="45700" anchor="t" anchorCtr="0">
            <a:spAutoFit/>
          </a:bodyPr>
          <a:lstStyle/>
          <a:p>
            <a:pPr marL="285750" marR="0" lvl="0" indent="-285750" algn="just" rtl="0">
              <a:spcBef>
                <a:spcPts val="0"/>
              </a:spcBef>
              <a:spcAft>
                <a:spcPts val="0"/>
              </a:spcAft>
              <a:buClr>
                <a:srgbClr val="FFFF00"/>
              </a:buClr>
              <a:buSzPts val="1800"/>
              <a:buFont typeface="Arial"/>
              <a:buChar char="•"/>
            </a:pPr>
            <a:r>
              <a:rPr lang="en-US" sz="1800">
                <a:solidFill>
                  <a:srgbClr val="FFFF00"/>
                </a:solidFill>
                <a:latin typeface="Arial"/>
                <a:ea typeface="Arial"/>
                <a:cs typeface="Arial"/>
                <a:sym typeface="Arial"/>
              </a:rPr>
              <a:t>With its low-side effect profile, Diltiazem has advantages compared with verapamil in the treatment of effort angina. </a:t>
            </a:r>
            <a:endParaRPr/>
          </a:p>
          <a:p>
            <a:pPr marL="285750" marR="0" lvl="0" indent="-285750" algn="just" rtl="0">
              <a:spcBef>
                <a:spcPts val="0"/>
              </a:spcBef>
              <a:spcAft>
                <a:spcPts val="0"/>
              </a:spcAft>
              <a:buClr>
                <a:srgbClr val="FFFF00"/>
              </a:buClr>
              <a:buSzPts val="1800"/>
              <a:buFont typeface="Arial"/>
              <a:buChar char="•"/>
            </a:pPr>
            <a:r>
              <a:rPr lang="en-US" sz="1800">
                <a:solidFill>
                  <a:srgbClr val="FFFF00"/>
                </a:solidFill>
                <a:latin typeface="Arial"/>
                <a:ea typeface="Arial"/>
                <a:cs typeface="Arial"/>
                <a:sym typeface="Arial"/>
              </a:rPr>
              <a:t>Like verapamil, it acts by peripheral vasodilation, relief of exercise-induced coronary constriction, a modest negative inotropic effect, and sinus node inhibition. </a:t>
            </a:r>
            <a:endParaRPr/>
          </a:p>
        </p:txBody>
      </p:sp>
      <p:pic>
        <p:nvPicPr>
          <p:cNvPr id="489" name="Google Shape;489;p28"/>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cxnSp>
        <p:nvCxnSpPr>
          <p:cNvPr id="494" name="Google Shape;494;p29"/>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495" name="Google Shape;495;p29"/>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496" name="Google Shape;496;p29"/>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497" name="Google Shape;497;p29"/>
          <p:cNvSpPr/>
          <p:nvPr/>
        </p:nvSpPr>
        <p:spPr>
          <a:xfrm>
            <a:off x="464234" y="1464079"/>
            <a:ext cx="5968301"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1" i="0" u="none" strike="noStrike" cap="none">
                <a:solidFill>
                  <a:srgbClr val="002060"/>
                </a:solidFill>
                <a:latin typeface="Arial"/>
                <a:ea typeface="Arial"/>
                <a:cs typeface="Arial"/>
                <a:sym typeface="Arial"/>
              </a:rPr>
              <a:t>DIHYDROPYRIDINE agents: </a:t>
            </a:r>
            <a:endParaRPr/>
          </a:p>
        </p:txBody>
      </p:sp>
      <p:sp>
        <p:nvSpPr>
          <p:cNvPr id="498" name="Google Shape;498;p29"/>
          <p:cNvSpPr/>
          <p:nvPr/>
        </p:nvSpPr>
        <p:spPr>
          <a:xfrm>
            <a:off x="562708" y="2532179"/>
            <a:ext cx="3699803" cy="1181686"/>
          </a:xfrm>
          <a:prstGeom prst="round2DiagRect">
            <a:avLst>
              <a:gd name="adj1" fmla="val 50000"/>
              <a:gd name="adj2" fmla="val 0"/>
            </a:avLst>
          </a:prstGeom>
          <a:gradFill>
            <a:gsLst>
              <a:gs pos="0">
                <a:srgbClr val="FFB94B"/>
              </a:gs>
              <a:gs pos="50000">
                <a:srgbClr val="FFB40F"/>
              </a:gs>
              <a:gs pos="100000">
                <a:srgbClr val="E3A301"/>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4000">
                <a:solidFill>
                  <a:srgbClr val="002060"/>
                </a:solidFill>
                <a:latin typeface="Arial"/>
                <a:ea typeface="Arial"/>
                <a:cs typeface="Arial"/>
                <a:sym typeface="Arial"/>
              </a:rPr>
              <a:t>Long acting Nifedipine</a:t>
            </a:r>
            <a:endParaRPr/>
          </a:p>
        </p:txBody>
      </p:sp>
      <p:sp>
        <p:nvSpPr>
          <p:cNvPr id="499" name="Google Shape;499;p29"/>
          <p:cNvSpPr txBox="1"/>
          <p:nvPr/>
        </p:nvSpPr>
        <p:spPr>
          <a:xfrm>
            <a:off x="1590260" y="4012096"/>
            <a:ext cx="10283687" cy="2554545"/>
          </a:xfrm>
          <a:prstGeom prst="rect">
            <a:avLst/>
          </a:prstGeom>
          <a:noFill/>
          <a:ln>
            <a:noFill/>
          </a:ln>
        </p:spPr>
        <p:txBody>
          <a:bodyPr spcFirstLastPara="1" wrap="square" lIns="91425" tIns="45700" rIns="91425" bIns="45700" anchor="t" anchorCtr="0">
            <a:spAutoFit/>
          </a:bodyPr>
          <a:lstStyle/>
          <a:p>
            <a:pPr marL="285750" marR="0" lvl="0" indent="-285750" algn="just" rtl="0">
              <a:spcBef>
                <a:spcPts val="0"/>
              </a:spcBef>
              <a:spcAft>
                <a:spcPts val="0"/>
              </a:spcAft>
              <a:buClr>
                <a:srgbClr val="FFFF00"/>
              </a:buClr>
              <a:buSzPts val="2000"/>
              <a:buFont typeface="Arial"/>
              <a:buChar char="•"/>
            </a:pPr>
            <a:r>
              <a:rPr lang="en-US" sz="2000">
                <a:solidFill>
                  <a:srgbClr val="FFFF00"/>
                </a:solidFill>
                <a:latin typeface="Arial"/>
                <a:ea typeface="Arial"/>
                <a:cs typeface="Arial"/>
                <a:sym typeface="Arial"/>
              </a:rPr>
              <a:t>This agent is a powerful arterial vasodilator with few serious side effects. </a:t>
            </a:r>
            <a:endParaRPr/>
          </a:p>
          <a:p>
            <a:pPr marL="285750" marR="0" lvl="0" indent="-285750" algn="just" rtl="0">
              <a:spcBef>
                <a:spcPts val="0"/>
              </a:spcBef>
              <a:spcAft>
                <a:spcPts val="0"/>
              </a:spcAft>
              <a:buClr>
                <a:srgbClr val="FFFF00"/>
              </a:buClr>
              <a:buSzPts val="2000"/>
              <a:buFont typeface="Arial"/>
              <a:buChar char="•"/>
            </a:pPr>
            <a:r>
              <a:rPr lang="en-US" sz="2000">
                <a:solidFill>
                  <a:srgbClr val="FFFF00"/>
                </a:solidFill>
                <a:latin typeface="Arial"/>
                <a:ea typeface="Arial"/>
                <a:cs typeface="Arial"/>
                <a:sym typeface="Arial"/>
              </a:rPr>
              <a:t>It has been well tested in hypertensive anginal patients when added to betablockade.</a:t>
            </a:r>
            <a:endParaRPr/>
          </a:p>
          <a:p>
            <a:pPr marL="285750" marR="0" lvl="0" indent="-285750" algn="just" rtl="0">
              <a:spcBef>
                <a:spcPts val="0"/>
              </a:spcBef>
              <a:spcAft>
                <a:spcPts val="0"/>
              </a:spcAft>
              <a:buClr>
                <a:srgbClr val="FFFF00"/>
              </a:buClr>
              <a:buSzPts val="2000"/>
              <a:buFont typeface="Arial"/>
              <a:buChar char="•"/>
            </a:pPr>
            <a:r>
              <a:rPr lang="en-US" sz="2000">
                <a:solidFill>
                  <a:srgbClr val="FFFF00"/>
                </a:solidFill>
                <a:latin typeface="Arial"/>
                <a:ea typeface="Arial"/>
                <a:cs typeface="Arial"/>
                <a:sym typeface="Arial"/>
              </a:rPr>
              <a:t>It is proved to be safe, and reduced the need for coronary angiography and cardiovascular interventions.</a:t>
            </a:r>
            <a:endParaRPr/>
          </a:p>
          <a:p>
            <a:pPr marL="285750" marR="0" lvl="0" indent="-285750" algn="just" rtl="0">
              <a:spcBef>
                <a:spcPts val="0"/>
              </a:spcBef>
              <a:spcAft>
                <a:spcPts val="0"/>
              </a:spcAft>
              <a:buClr>
                <a:srgbClr val="FFFF00"/>
              </a:buClr>
              <a:buSzPts val="2000"/>
              <a:buFont typeface="Arial"/>
              <a:buChar char="•"/>
            </a:pPr>
            <a:r>
              <a:rPr lang="en-US" sz="2000">
                <a:solidFill>
                  <a:srgbClr val="FFFF00"/>
                </a:solidFill>
                <a:latin typeface="Arial"/>
                <a:ea typeface="Arial"/>
                <a:cs typeface="Arial"/>
                <a:sym typeface="Arial"/>
              </a:rPr>
              <a:t>Relative contraindications to nifedipine are few (severe aortic stenosis, hypertrophic obstructive cardiomyopathy, or HF).</a:t>
            </a:r>
            <a:endParaRPr/>
          </a:p>
          <a:p>
            <a:pPr marL="285750" marR="0" lvl="0" indent="-285750" algn="just" rtl="0">
              <a:spcBef>
                <a:spcPts val="0"/>
              </a:spcBef>
              <a:spcAft>
                <a:spcPts val="0"/>
              </a:spcAft>
              <a:buClr>
                <a:srgbClr val="FFFF00"/>
              </a:buClr>
              <a:buSzPts val="2000"/>
              <a:buFont typeface="Arial"/>
              <a:buChar char="•"/>
            </a:pPr>
            <a:r>
              <a:rPr lang="en-US" sz="2000">
                <a:solidFill>
                  <a:srgbClr val="FFFF00"/>
                </a:solidFill>
                <a:latin typeface="Arial"/>
                <a:ea typeface="Arial"/>
                <a:cs typeface="Arial"/>
                <a:sym typeface="Arial"/>
              </a:rPr>
              <a:t>Careful combination with beta-blockade is usually feasible and desirable. </a:t>
            </a:r>
            <a:endParaRPr/>
          </a:p>
          <a:p>
            <a:pPr marL="285750" marR="0" lvl="0" indent="-285750" algn="just" rtl="0">
              <a:spcBef>
                <a:spcPts val="0"/>
              </a:spcBef>
              <a:spcAft>
                <a:spcPts val="0"/>
              </a:spcAft>
              <a:buClr>
                <a:srgbClr val="FFFF00"/>
              </a:buClr>
              <a:buSzPts val="2000"/>
              <a:buFont typeface="Arial"/>
              <a:buChar char="•"/>
            </a:pPr>
            <a:r>
              <a:rPr lang="en-US" sz="2000">
                <a:solidFill>
                  <a:srgbClr val="FFFF00"/>
                </a:solidFill>
                <a:latin typeface="Arial"/>
                <a:ea typeface="Arial"/>
                <a:cs typeface="Arial"/>
                <a:sym typeface="Arial"/>
              </a:rPr>
              <a:t>Vasodilatory side effects include headache and ankle oedema. </a:t>
            </a:r>
            <a:endParaRPr/>
          </a:p>
        </p:txBody>
      </p:sp>
      <p:pic>
        <p:nvPicPr>
          <p:cNvPr id="500" name="Google Shape;500;p29"/>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cxnSp>
        <p:nvCxnSpPr>
          <p:cNvPr id="156" name="Google Shape;156;p3"/>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157" name="Google Shape;157;p3"/>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158" name="Google Shape;158;p3"/>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159" name="Google Shape;159;p3"/>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4800"/>
              <a:buFont typeface="Century Gothic"/>
              <a:buNone/>
            </a:pPr>
            <a:r>
              <a:rPr lang="en-US" sz="4800" b="0" i="0" u="none" strike="noStrike" cap="none">
                <a:solidFill>
                  <a:schemeClr val="lt1"/>
                </a:solidFill>
                <a:latin typeface="Century Gothic"/>
                <a:ea typeface="Century Gothic"/>
                <a:cs typeface="Century Gothic"/>
                <a:sym typeface="Century Gothic"/>
              </a:rPr>
              <a:t>ILOS</a:t>
            </a:r>
            <a:endParaRPr/>
          </a:p>
        </p:txBody>
      </p:sp>
      <p:pic>
        <p:nvPicPr>
          <p:cNvPr id="160" name="Google Shape;160;p3"/>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
        <p:nvSpPr>
          <p:cNvPr id="161" name="Google Shape;161;p3"/>
          <p:cNvSpPr txBox="1"/>
          <p:nvPr/>
        </p:nvSpPr>
        <p:spPr>
          <a:xfrm>
            <a:off x="556998" y="1324357"/>
            <a:ext cx="11038652" cy="132343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0" i="0" u="none" strike="noStrike" cap="none">
                <a:solidFill>
                  <a:srgbClr val="FFFF00"/>
                </a:solidFill>
                <a:latin typeface="Arial"/>
                <a:ea typeface="Arial"/>
                <a:cs typeface="Arial"/>
                <a:sym typeface="Arial"/>
              </a:rPr>
              <a:t>At the end of this session you should </a:t>
            </a:r>
            <a:endParaRPr/>
          </a:p>
          <a:p>
            <a:pPr marL="0" marR="0" lvl="0" indent="0" algn="l" rtl="0">
              <a:spcBef>
                <a:spcPts val="0"/>
              </a:spcBef>
              <a:spcAft>
                <a:spcPts val="0"/>
              </a:spcAft>
              <a:buNone/>
            </a:pPr>
            <a:r>
              <a:rPr lang="en-US" sz="4000" b="0" i="0" u="none" strike="noStrike" cap="none">
                <a:solidFill>
                  <a:srgbClr val="FFFF00"/>
                </a:solidFill>
                <a:latin typeface="Arial"/>
                <a:ea typeface="Arial"/>
                <a:cs typeface="Arial"/>
                <a:sym typeface="Arial"/>
              </a:rPr>
              <a:t>be able to:</a:t>
            </a:r>
            <a:endParaRPr sz="2800">
              <a:solidFill>
                <a:schemeClr val="lt1"/>
              </a:solidFill>
              <a:latin typeface="Corbel"/>
              <a:ea typeface="Corbel"/>
              <a:cs typeface="Corbel"/>
              <a:sym typeface="Corbel"/>
            </a:endParaRPr>
          </a:p>
        </p:txBody>
      </p:sp>
      <p:sp>
        <p:nvSpPr>
          <p:cNvPr id="162" name="Google Shape;162;p3"/>
          <p:cNvSpPr txBox="1"/>
          <p:nvPr/>
        </p:nvSpPr>
        <p:spPr>
          <a:xfrm>
            <a:off x="857513" y="2590296"/>
            <a:ext cx="11119187" cy="3416320"/>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rgbClr val="FFFFFF"/>
              </a:buClr>
              <a:buSzPts val="2400"/>
              <a:buFont typeface="Noto Sans Symbols"/>
              <a:buChar char="▪"/>
            </a:pPr>
            <a:r>
              <a:rPr lang="en-US" sz="2400" b="0" i="0" u="none" strike="noStrike" cap="none">
                <a:solidFill>
                  <a:srgbClr val="FFFFFF"/>
                </a:solidFill>
                <a:latin typeface="Arial"/>
                <a:ea typeface="Arial"/>
                <a:cs typeface="Arial"/>
                <a:sym typeface="Arial"/>
              </a:rPr>
              <a:t>Chronic coronary syndrome “CCS” &amp; its etiology.</a:t>
            </a:r>
            <a:endParaRPr/>
          </a:p>
          <a:p>
            <a:pPr marL="342900" marR="0" lvl="0" indent="-342900" algn="l" rtl="0">
              <a:spcBef>
                <a:spcPts val="0"/>
              </a:spcBef>
              <a:spcAft>
                <a:spcPts val="0"/>
              </a:spcAft>
              <a:buClr>
                <a:srgbClr val="FFFFFF"/>
              </a:buClr>
              <a:buSzPts val="2400"/>
              <a:buFont typeface="Noto Sans Symbols"/>
              <a:buChar char="▪"/>
            </a:pPr>
            <a:r>
              <a:rPr lang="en-US" sz="2400">
                <a:solidFill>
                  <a:srgbClr val="FFFFFF"/>
                </a:solidFill>
                <a:latin typeface="Arial"/>
                <a:ea typeface="Arial"/>
                <a:cs typeface="Arial"/>
                <a:sym typeface="Arial"/>
              </a:rPr>
              <a:t>The pathophysiology of CCS.</a:t>
            </a:r>
            <a:endParaRPr/>
          </a:p>
          <a:p>
            <a:pPr marL="342900" marR="0" lvl="0" indent="-342900" algn="l" rtl="0">
              <a:spcBef>
                <a:spcPts val="0"/>
              </a:spcBef>
              <a:spcAft>
                <a:spcPts val="0"/>
              </a:spcAft>
              <a:buClr>
                <a:srgbClr val="FFFFFF"/>
              </a:buClr>
              <a:buSzPts val="2400"/>
              <a:buFont typeface="Noto Sans Symbols"/>
              <a:buChar char="▪"/>
            </a:pPr>
            <a:r>
              <a:rPr lang="en-US" sz="2400">
                <a:solidFill>
                  <a:srgbClr val="FFFFFF"/>
                </a:solidFill>
                <a:latin typeface="Arial"/>
                <a:ea typeface="Arial"/>
                <a:cs typeface="Arial"/>
                <a:sym typeface="Arial"/>
              </a:rPr>
              <a:t>Clinical manifestations of CCS.</a:t>
            </a:r>
            <a:endParaRPr/>
          </a:p>
          <a:p>
            <a:pPr marL="342900" marR="0" lvl="0" indent="-342900" algn="l" rtl="0">
              <a:spcBef>
                <a:spcPts val="0"/>
              </a:spcBef>
              <a:spcAft>
                <a:spcPts val="0"/>
              </a:spcAft>
              <a:buClr>
                <a:srgbClr val="FFFFFF"/>
              </a:buClr>
              <a:buSzPts val="2400"/>
              <a:buFont typeface="Noto Sans Symbols"/>
              <a:buChar char="▪"/>
            </a:pPr>
            <a:r>
              <a:rPr lang="en-US" sz="2400">
                <a:solidFill>
                  <a:srgbClr val="FFFFFF"/>
                </a:solidFill>
                <a:latin typeface="Arial"/>
                <a:ea typeface="Arial"/>
                <a:cs typeface="Arial"/>
                <a:sym typeface="Arial"/>
              </a:rPr>
              <a:t>Differential diagnosis of CCS.</a:t>
            </a:r>
            <a:endParaRPr/>
          </a:p>
          <a:p>
            <a:pPr marL="342900" marR="0" lvl="0" indent="-342900" algn="l" rtl="0">
              <a:spcBef>
                <a:spcPts val="0"/>
              </a:spcBef>
              <a:spcAft>
                <a:spcPts val="0"/>
              </a:spcAft>
              <a:buClr>
                <a:srgbClr val="FFFFFF"/>
              </a:buClr>
              <a:buSzPts val="2400"/>
              <a:buFont typeface="Noto Sans Symbols"/>
              <a:buChar char="▪"/>
            </a:pPr>
            <a:r>
              <a:rPr lang="en-US" sz="2400">
                <a:solidFill>
                  <a:srgbClr val="FFFFFF"/>
                </a:solidFill>
                <a:latin typeface="Arial"/>
                <a:ea typeface="Arial"/>
                <a:cs typeface="Arial"/>
                <a:sym typeface="Arial"/>
              </a:rPr>
              <a:t>Non Invasive investigations for CCS.</a:t>
            </a:r>
            <a:endParaRPr/>
          </a:p>
          <a:p>
            <a:pPr marL="342900" marR="0" lvl="0" indent="-342900" algn="l" rtl="0">
              <a:spcBef>
                <a:spcPts val="0"/>
              </a:spcBef>
              <a:spcAft>
                <a:spcPts val="0"/>
              </a:spcAft>
              <a:buClr>
                <a:srgbClr val="FFFFFF"/>
              </a:buClr>
              <a:buSzPts val="2400"/>
              <a:buFont typeface="Noto Sans Symbols"/>
              <a:buChar char="▪"/>
            </a:pPr>
            <a:r>
              <a:rPr lang="en-US" sz="2400">
                <a:solidFill>
                  <a:srgbClr val="FFFFFF"/>
                </a:solidFill>
                <a:latin typeface="Arial"/>
                <a:ea typeface="Arial"/>
                <a:cs typeface="Arial"/>
                <a:sym typeface="Arial"/>
              </a:rPr>
              <a:t>Different modalities of CCS treatment.</a:t>
            </a:r>
            <a:endParaRPr/>
          </a:p>
          <a:p>
            <a:pPr marL="342900" marR="0" lvl="0" indent="-342900" algn="l" rtl="0">
              <a:spcBef>
                <a:spcPts val="0"/>
              </a:spcBef>
              <a:spcAft>
                <a:spcPts val="0"/>
              </a:spcAft>
              <a:buClr>
                <a:srgbClr val="FFFFFF"/>
              </a:buClr>
              <a:buSzPts val="2400"/>
              <a:buFont typeface="Noto Sans Symbols"/>
              <a:buChar char="▪"/>
            </a:pPr>
            <a:r>
              <a:rPr lang="en-US" sz="2400">
                <a:solidFill>
                  <a:srgbClr val="FFFFFF"/>
                </a:solidFill>
                <a:latin typeface="Arial"/>
                <a:ea typeface="Arial"/>
                <a:cs typeface="Arial"/>
                <a:sym typeface="Arial"/>
              </a:rPr>
              <a:t>Microvascular angina.</a:t>
            </a:r>
            <a:endParaRPr/>
          </a:p>
          <a:p>
            <a:pPr marL="342900" marR="0" lvl="0" indent="-342900" algn="l" rtl="0">
              <a:spcBef>
                <a:spcPts val="0"/>
              </a:spcBef>
              <a:spcAft>
                <a:spcPts val="0"/>
              </a:spcAft>
              <a:buClr>
                <a:srgbClr val="FFFFFF"/>
              </a:buClr>
              <a:buSzPts val="2400"/>
              <a:buFont typeface="Noto Sans Symbols"/>
              <a:buChar char="▪"/>
            </a:pPr>
            <a:r>
              <a:rPr lang="en-US" sz="2400">
                <a:solidFill>
                  <a:srgbClr val="FFFFFF"/>
                </a:solidFill>
                <a:latin typeface="Arial"/>
                <a:ea typeface="Arial"/>
                <a:cs typeface="Arial"/>
                <a:sym typeface="Arial"/>
              </a:rPr>
              <a:t>Vasospastic angina.</a:t>
            </a:r>
            <a:endParaRPr/>
          </a:p>
          <a:p>
            <a:pPr marL="342900" marR="0" lvl="0" indent="-342900" algn="l" rtl="0">
              <a:spcBef>
                <a:spcPts val="0"/>
              </a:spcBef>
              <a:spcAft>
                <a:spcPts val="0"/>
              </a:spcAft>
              <a:buClr>
                <a:srgbClr val="FFFFFF"/>
              </a:buClr>
              <a:buSzPts val="2400"/>
              <a:buFont typeface="Noto Sans Symbols"/>
              <a:buChar char="▪"/>
            </a:pPr>
            <a:r>
              <a:rPr lang="en-US" sz="2400">
                <a:solidFill>
                  <a:srgbClr val="FFFFFF"/>
                </a:solidFill>
                <a:latin typeface="Arial"/>
                <a:ea typeface="Arial"/>
                <a:cs typeface="Arial"/>
                <a:sym typeface="Arial"/>
              </a:rPr>
              <a:t>Refractory angina.</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cxnSp>
        <p:nvCxnSpPr>
          <p:cNvPr id="505" name="Google Shape;505;p30"/>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506" name="Google Shape;506;p30"/>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507" name="Google Shape;507;p30"/>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508" name="Google Shape;508;p30"/>
          <p:cNvSpPr/>
          <p:nvPr/>
        </p:nvSpPr>
        <p:spPr>
          <a:xfrm>
            <a:off x="464234" y="1464079"/>
            <a:ext cx="3326552"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3"/>
            </a:pPr>
            <a:r>
              <a:rPr lang="en-US" sz="3600" b="1" i="0" u="none" strike="noStrike" cap="none">
                <a:solidFill>
                  <a:srgbClr val="002060"/>
                </a:solidFill>
                <a:latin typeface="Arial"/>
                <a:ea typeface="Arial"/>
                <a:cs typeface="Arial"/>
                <a:sym typeface="Arial"/>
              </a:rPr>
              <a:t>Ivabradine: </a:t>
            </a:r>
            <a:endParaRPr/>
          </a:p>
        </p:txBody>
      </p:sp>
      <p:sp>
        <p:nvSpPr>
          <p:cNvPr id="509" name="Google Shape;509;p30"/>
          <p:cNvSpPr txBox="1"/>
          <p:nvPr/>
        </p:nvSpPr>
        <p:spPr>
          <a:xfrm>
            <a:off x="661999" y="2461593"/>
            <a:ext cx="11211950" cy="3754874"/>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Control the heart rate by inhibition of the I</a:t>
            </a:r>
            <a:r>
              <a:rPr lang="en-US" sz="1600">
                <a:solidFill>
                  <a:srgbClr val="FFFF00"/>
                </a:solidFill>
                <a:latin typeface="Arial"/>
                <a:ea typeface="Arial"/>
                <a:cs typeface="Arial"/>
                <a:sym typeface="Arial"/>
              </a:rPr>
              <a:t>f</a:t>
            </a:r>
            <a:r>
              <a:rPr lang="en-US" sz="2800">
                <a:solidFill>
                  <a:srgbClr val="FFFF00"/>
                </a:solidFill>
                <a:latin typeface="Arial"/>
                <a:ea typeface="Arial"/>
                <a:cs typeface="Arial"/>
                <a:sym typeface="Arial"/>
              </a:rPr>
              <a:t>  current in the SA node.</a:t>
            </a:r>
            <a:endParaRPr/>
          </a:p>
          <a:p>
            <a:pPr marL="0" marR="0" lvl="0" indent="0" algn="just" rtl="0">
              <a:lnSpc>
                <a:spcPct val="100000"/>
              </a:lnSpc>
              <a:spcBef>
                <a:spcPts val="0"/>
              </a:spcBef>
              <a:spcAft>
                <a:spcPts val="0"/>
              </a:spcAft>
              <a:buNone/>
            </a:pPr>
            <a:endParaRPr sz="1400">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Reported to be non-inferior to atenolol or amlodipine in the treatment of angina and ischemia in patients with CCS.</a:t>
            </a:r>
            <a:endParaRPr/>
          </a:p>
          <a:p>
            <a:pPr marL="457200" marR="0" lvl="0" indent="-368300" algn="just" rtl="0">
              <a:lnSpc>
                <a:spcPct val="100000"/>
              </a:lnSpc>
              <a:spcBef>
                <a:spcPts val="0"/>
              </a:spcBef>
              <a:spcAft>
                <a:spcPts val="0"/>
              </a:spcAft>
              <a:buClr>
                <a:schemeClr val="lt1"/>
              </a:buClr>
              <a:buSzPts val="1400"/>
              <a:buFont typeface="Noto Sans Symbols"/>
              <a:buNone/>
            </a:pPr>
            <a:endParaRPr sz="1400">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Adding ivabradine 7.5 mg b.i.d. [twice a day] to atenolol therapy gave better control of heart rate and anginal symptoms.</a:t>
            </a:r>
            <a:endParaRPr/>
          </a:p>
          <a:p>
            <a:pPr marL="457200" marR="0" lvl="0" indent="-368300" algn="just" rtl="0">
              <a:lnSpc>
                <a:spcPct val="100000"/>
              </a:lnSpc>
              <a:spcBef>
                <a:spcPts val="0"/>
              </a:spcBef>
              <a:spcAft>
                <a:spcPts val="0"/>
              </a:spcAft>
              <a:buClr>
                <a:schemeClr val="lt1"/>
              </a:buClr>
              <a:buSzPts val="1400"/>
              <a:buFont typeface="Noto Sans Symbols"/>
              <a:buNone/>
            </a:pPr>
            <a:endParaRPr sz="1400">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Used as </a:t>
            </a:r>
            <a:r>
              <a:rPr lang="en-US" sz="2800" u="sng">
                <a:solidFill>
                  <a:srgbClr val="FDD075"/>
                </a:solidFill>
                <a:latin typeface="Arial"/>
                <a:ea typeface="Arial"/>
                <a:cs typeface="Arial"/>
                <a:sym typeface="Arial"/>
              </a:rPr>
              <a:t>a second-line drug in patients with CCS</a:t>
            </a:r>
            <a:r>
              <a:rPr lang="en-US" sz="2800">
                <a:solidFill>
                  <a:srgbClr val="FFFF00"/>
                </a:solidFill>
                <a:latin typeface="Arial"/>
                <a:ea typeface="Arial"/>
                <a:cs typeface="Arial"/>
                <a:sym typeface="Arial"/>
              </a:rPr>
              <a:t>.</a:t>
            </a:r>
            <a:endParaRPr/>
          </a:p>
          <a:p>
            <a:pPr marL="457200" marR="0" lvl="0" indent="-279400" algn="just" rtl="0">
              <a:lnSpc>
                <a:spcPct val="100000"/>
              </a:lnSpc>
              <a:spcBef>
                <a:spcPts val="0"/>
              </a:spcBef>
              <a:spcAft>
                <a:spcPts val="0"/>
              </a:spcAft>
              <a:buClr>
                <a:schemeClr val="lt1"/>
              </a:buClr>
              <a:buSzPts val="2800"/>
              <a:buFont typeface="Noto Sans Symbols"/>
              <a:buNone/>
            </a:pPr>
            <a:endParaRPr sz="2800">
              <a:solidFill>
                <a:srgbClr val="FFFF00"/>
              </a:solidFill>
              <a:latin typeface="Arial"/>
              <a:ea typeface="Arial"/>
              <a:cs typeface="Arial"/>
              <a:sym typeface="Arial"/>
            </a:endParaRPr>
          </a:p>
        </p:txBody>
      </p:sp>
      <p:pic>
        <p:nvPicPr>
          <p:cNvPr id="510" name="Google Shape;510;p30"/>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cxnSp>
        <p:nvCxnSpPr>
          <p:cNvPr id="515" name="Google Shape;515;p31"/>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516" name="Google Shape;516;p31"/>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517" name="Google Shape;517;p31"/>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518" name="Google Shape;518;p31"/>
          <p:cNvSpPr/>
          <p:nvPr/>
        </p:nvSpPr>
        <p:spPr>
          <a:xfrm>
            <a:off x="464234" y="1464079"/>
            <a:ext cx="3371436"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4"/>
            </a:pPr>
            <a:r>
              <a:rPr lang="en-US" sz="3600" b="1" i="0" u="none" strike="noStrike" cap="none">
                <a:solidFill>
                  <a:srgbClr val="002060"/>
                </a:solidFill>
                <a:latin typeface="Arial"/>
                <a:ea typeface="Arial"/>
                <a:cs typeface="Arial"/>
                <a:sym typeface="Arial"/>
              </a:rPr>
              <a:t>Nicorandil: </a:t>
            </a:r>
            <a:endParaRPr/>
          </a:p>
        </p:txBody>
      </p:sp>
      <p:sp>
        <p:nvSpPr>
          <p:cNvPr id="519" name="Google Shape;519;p31"/>
          <p:cNvSpPr txBox="1"/>
          <p:nvPr/>
        </p:nvSpPr>
        <p:spPr>
          <a:xfrm>
            <a:off x="670560" y="2139081"/>
            <a:ext cx="11211950" cy="4708981"/>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Nicorandil is a nitrate derivative of nicotinamide.</a:t>
            </a:r>
            <a:endParaRPr/>
          </a:p>
          <a:p>
            <a:pPr marL="457200" marR="0" lvl="0" indent="-393700" algn="just" rtl="0">
              <a:lnSpc>
                <a:spcPct val="100000"/>
              </a:lnSpc>
              <a:spcBef>
                <a:spcPts val="0"/>
              </a:spcBef>
              <a:spcAft>
                <a:spcPts val="0"/>
              </a:spcAft>
              <a:buClr>
                <a:schemeClr val="lt1"/>
              </a:buClr>
              <a:buSzPts val="1000"/>
              <a:buFont typeface="Noto Sans Symbols"/>
              <a:buNone/>
            </a:pPr>
            <a:endParaRPr sz="10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It has antianginal effects similar to those of nitrates or beta-blockers.</a:t>
            </a:r>
            <a:endParaRPr/>
          </a:p>
          <a:p>
            <a:pPr marL="457200" marR="0" lvl="0" indent="-393700" algn="just" rtl="0">
              <a:lnSpc>
                <a:spcPct val="100000"/>
              </a:lnSpc>
              <a:spcBef>
                <a:spcPts val="0"/>
              </a:spcBef>
              <a:spcAft>
                <a:spcPts val="0"/>
              </a:spcAft>
              <a:buClr>
                <a:schemeClr val="lt1"/>
              </a:buClr>
              <a:buSzPts val="1000"/>
              <a:buFont typeface="Noto Sans Symbols"/>
              <a:buNone/>
            </a:pPr>
            <a:endParaRPr sz="10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Side effects include nausea, vomiting, and potentially severe oral, intestinal, and mucosal ulcerations.</a:t>
            </a:r>
            <a:endParaRPr/>
          </a:p>
          <a:p>
            <a:pPr marL="457200" marR="0" lvl="0" indent="-393700" algn="just" rtl="0">
              <a:lnSpc>
                <a:spcPct val="100000"/>
              </a:lnSpc>
              <a:spcBef>
                <a:spcPts val="0"/>
              </a:spcBef>
              <a:spcAft>
                <a:spcPts val="0"/>
              </a:spcAft>
              <a:buClr>
                <a:schemeClr val="lt1"/>
              </a:buClr>
              <a:buSzPts val="1000"/>
              <a:buFont typeface="Noto Sans Symbols"/>
              <a:buNone/>
            </a:pPr>
            <a:endParaRPr sz="10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Significantly reduced the composite of coronary heart disease (CHD) death, non-fatal MI, or unplanned hospital admission for suspected anginal symptoms in patients with CCS.</a:t>
            </a:r>
            <a:endParaRPr/>
          </a:p>
          <a:p>
            <a:pPr marL="0" marR="0" lvl="0" indent="0" algn="just" rtl="0">
              <a:lnSpc>
                <a:spcPct val="100000"/>
              </a:lnSpc>
              <a:spcBef>
                <a:spcPts val="0"/>
              </a:spcBef>
              <a:spcAft>
                <a:spcPts val="0"/>
              </a:spcAft>
              <a:buNone/>
            </a:pPr>
            <a:endParaRPr sz="10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U</a:t>
            </a:r>
            <a:r>
              <a:rPr lang="en-US" sz="2800" b="0" i="0" u="none" strike="noStrike" cap="none">
                <a:solidFill>
                  <a:srgbClr val="FFFF00"/>
                </a:solidFill>
                <a:latin typeface="Arial"/>
                <a:ea typeface="Arial"/>
                <a:cs typeface="Arial"/>
                <a:sym typeface="Arial"/>
              </a:rPr>
              <a:t>sed as </a:t>
            </a:r>
            <a:r>
              <a:rPr lang="en-US" sz="2800" u="sng">
                <a:solidFill>
                  <a:srgbClr val="FDD075"/>
                </a:solidFill>
                <a:latin typeface="Arial"/>
                <a:ea typeface="Arial"/>
                <a:cs typeface="Arial"/>
                <a:sym typeface="Arial"/>
              </a:rPr>
              <a:t>a second line drug in patients with CCS</a:t>
            </a:r>
            <a:r>
              <a:rPr lang="en-US" sz="2800" b="0" i="0" u="none" strike="noStrike" cap="none">
                <a:solidFill>
                  <a:srgbClr val="FFFF00"/>
                </a:solidFill>
                <a:latin typeface="Arial"/>
                <a:ea typeface="Arial"/>
                <a:cs typeface="Arial"/>
                <a:sym typeface="Arial"/>
              </a:rPr>
              <a:t>.</a:t>
            </a:r>
            <a:endParaRPr/>
          </a:p>
        </p:txBody>
      </p:sp>
      <p:pic>
        <p:nvPicPr>
          <p:cNvPr id="520" name="Google Shape;520;p31"/>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cxnSp>
        <p:nvCxnSpPr>
          <p:cNvPr id="525" name="Google Shape;525;p32"/>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526" name="Google Shape;526;p32"/>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527" name="Google Shape;527;p32"/>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528" name="Google Shape;528;p32"/>
          <p:cNvSpPr/>
          <p:nvPr/>
        </p:nvSpPr>
        <p:spPr>
          <a:xfrm>
            <a:off x="464234" y="1464079"/>
            <a:ext cx="3395481"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5"/>
            </a:pPr>
            <a:r>
              <a:rPr lang="en-US" sz="3600" b="1" i="0" u="none" strike="noStrike" cap="none">
                <a:solidFill>
                  <a:srgbClr val="002060"/>
                </a:solidFill>
                <a:latin typeface="Arial"/>
                <a:ea typeface="Arial"/>
                <a:cs typeface="Arial"/>
                <a:sym typeface="Arial"/>
              </a:rPr>
              <a:t>Ranolazine: </a:t>
            </a:r>
            <a:endParaRPr/>
          </a:p>
        </p:txBody>
      </p:sp>
      <p:sp>
        <p:nvSpPr>
          <p:cNvPr id="529" name="Google Shape;529;p32"/>
          <p:cNvSpPr txBox="1"/>
          <p:nvPr/>
        </p:nvSpPr>
        <p:spPr>
          <a:xfrm>
            <a:off x="670560" y="2271601"/>
            <a:ext cx="11211950" cy="4278094"/>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It is a selective inhibitor of the late inward sodium current. </a:t>
            </a:r>
            <a:endParaRPr/>
          </a:p>
          <a:p>
            <a:pPr marL="457200" marR="0" lvl="0" indent="-381000" algn="just" rtl="0">
              <a:lnSpc>
                <a:spcPct val="100000"/>
              </a:lnSpc>
              <a:spcBef>
                <a:spcPts val="0"/>
              </a:spcBef>
              <a:spcAft>
                <a:spcPts val="0"/>
              </a:spcAft>
              <a:buClr>
                <a:schemeClr val="lt1"/>
              </a:buClr>
              <a:buSzPts val="1200"/>
              <a:buFont typeface="Noto Sans Symbols"/>
              <a:buNone/>
            </a:pPr>
            <a:endParaRPr sz="12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Side effects include dizziness, nausea, and constipation. </a:t>
            </a:r>
            <a:endParaRPr/>
          </a:p>
          <a:p>
            <a:pPr marL="457200" marR="0" lvl="0" indent="-381000" algn="just" rtl="0">
              <a:lnSpc>
                <a:spcPct val="100000"/>
              </a:lnSpc>
              <a:spcBef>
                <a:spcPts val="0"/>
              </a:spcBef>
              <a:spcAft>
                <a:spcPts val="0"/>
              </a:spcAft>
              <a:buClr>
                <a:schemeClr val="lt1"/>
              </a:buClr>
              <a:buSzPts val="1200"/>
              <a:buFont typeface="Noto Sans Symbols"/>
              <a:buNone/>
            </a:pPr>
            <a:endParaRPr sz="12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In addition, ranolazine </a:t>
            </a:r>
            <a:r>
              <a:rPr lang="en-US" sz="2800" b="1" i="0" u="sng" strike="noStrike" cap="none">
                <a:solidFill>
                  <a:srgbClr val="FDD075"/>
                </a:solidFill>
                <a:latin typeface="Arial"/>
                <a:ea typeface="Arial"/>
                <a:cs typeface="Arial"/>
                <a:sym typeface="Arial"/>
              </a:rPr>
              <a:t>increases QTc</a:t>
            </a:r>
            <a:r>
              <a:rPr lang="en-US" sz="2800" b="0" i="0" u="none" strike="noStrike" cap="none">
                <a:solidFill>
                  <a:srgbClr val="FFFF00"/>
                </a:solidFill>
                <a:latin typeface="Arial"/>
                <a:ea typeface="Arial"/>
                <a:cs typeface="Arial"/>
                <a:sym typeface="Arial"/>
              </a:rPr>
              <a:t>, and should therefore be used carefully in patients with QT prolongation or on QT prolonging drugs.</a:t>
            </a:r>
            <a:endParaRPr/>
          </a:p>
          <a:p>
            <a:pPr marL="457200" marR="0" lvl="0" indent="-381000" algn="just" rtl="0">
              <a:lnSpc>
                <a:spcPct val="100000"/>
              </a:lnSpc>
              <a:spcBef>
                <a:spcPts val="0"/>
              </a:spcBef>
              <a:spcAft>
                <a:spcPts val="0"/>
              </a:spcAft>
              <a:buClr>
                <a:schemeClr val="lt1"/>
              </a:buClr>
              <a:buSzPts val="1200"/>
              <a:buFont typeface="Noto Sans Symbols"/>
              <a:buNone/>
            </a:pPr>
            <a:endParaRPr sz="12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In CCS patients, significantly reduce recurrent ischemia, worsening angina, and intensification of antianginal therapy.</a:t>
            </a:r>
            <a:endParaRPr/>
          </a:p>
          <a:p>
            <a:pPr marL="457200" marR="0" lvl="0" indent="-381000" algn="just" rtl="0">
              <a:lnSpc>
                <a:spcPct val="100000"/>
              </a:lnSpc>
              <a:spcBef>
                <a:spcPts val="0"/>
              </a:spcBef>
              <a:spcAft>
                <a:spcPts val="0"/>
              </a:spcAft>
              <a:buClr>
                <a:schemeClr val="lt1"/>
              </a:buClr>
              <a:buSzPts val="1200"/>
              <a:buFont typeface="Noto Sans Symbols"/>
              <a:buNone/>
            </a:pPr>
            <a:endParaRPr sz="1200">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Used as </a:t>
            </a:r>
            <a:r>
              <a:rPr lang="en-US" sz="2800" b="0" i="0" u="sng" strike="noStrike" cap="none">
                <a:solidFill>
                  <a:srgbClr val="FDD075"/>
                </a:solidFill>
                <a:latin typeface="Arial"/>
                <a:ea typeface="Arial"/>
                <a:cs typeface="Arial"/>
                <a:sym typeface="Arial"/>
              </a:rPr>
              <a:t>a second line drug in patients with CCS</a:t>
            </a:r>
            <a:r>
              <a:rPr lang="en-US" sz="2800" b="0" i="0" u="none" strike="noStrike" cap="none">
                <a:solidFill>
                  <a:srgbClr val="FFFF00"/>
                </a:solidFill>
                <a:latin typeface="Arial"/>
                <a:ea typeface="Arial"/>
                <a:cs typeface="Arial"/>
                <a:sym typeface="Arial"/>
              </a:rPr>
              <a:t>.</a:t>
            </a:r>
            <a:endParaRPr/>
          </a:p>
        </p:txBody>
      </p:sp>
      <p:pic>
        <p:nvPicPr>
          <p:cNvPr id="530" name="Google Shape;530;p32"/>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cxnSp>
        <p:nvCxnSpPr>
          <p:cNvPr id="535" name="Google Shape;535;p33"/>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536" name="Google Shape;536;p33"/>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537" name="Google Shape;537;p33"/>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538" name="Google Shape;538;p33"/>
          <p:cNvSpPr/>
          <p:nvPr/>
        </p:nvSpPr>
        <p:spPr>
          <a:xfrm>
            <a:off x="464234" y="1464079"/>
            <a:ext cx="3908442"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6"/>
            </a:pPr>
            <a:r>
              <a:rPr lang="en-US" sz="3600" b="1" i="0" u="none" strike="noStrike" cap="none">
                <a:solidFill>
                  <a:srgbClr val="002060"/>
                </a:solidFill>
                <a:latin typeface="Arial"/>
                <a:ea typeface="Arial"/>
                <a:cs typeface="Arial"/>
                <a:sym typeface="Arial"/>
              </a:rPr>
              <a:t>Trimetazidine: </a:t>
            </a:r>
            <a:endParaRPr/>
          </a:p>
        </p:txBody>
      </p:sp>
      <p:sp>
        <p:nvSpPr>
          <p:cNvPr id="539" name="Google Shape;539;p33"/>
          <p:cNvSpPr txBox="1"/>
          <p:nvPr/>
        </p:nvSpPr>
        <p:spPr>
          <a:xfrm>
            <a:off x="670560" y="2669161"/>
            <a:ext cx="11211950" cy="3662541"/>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It appears to have a hemodynamically neutral side effect profile.</a:t>
            </a:r>
            <a:endParaRPr/>
          </a:p>
          <a:p>
            <a:pPr marL="457200" marR="0" lvl="0" indent="-381000" algn="just" rtl="0">
              <a:lnSpc>
                <a:spcPct val="100000"/>
              </a:lnSpc>
              <a:spcBef>
                <a:spcPts val="0"/>
              </a:spcBef>
              <a:spcAft>
                <a:spcPts val="0"/>
              </a:spcAft>
              <a:buClr>
                <a:schemeClr val="lt1"/>
              </a:buClr>
              <a:buSzPts val="1200"/>
              <a:buFont typeface="Noto Sans Symbols"/>
              <a:buNone/>
            </a:pPr>
            <a:endParaRPr sz="12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35 mg b.i.d. added to beta-blockade improved effort-induced myocardial ischemia.</a:t>
            </a:r>
            <a:endParaRPr/>
          </a:p>
          <a:p>
            <a:pPr marL="457200" marR="0" lvl="0" indent="-381000" algn="just" rtl="0">
              <a:lnSpc>
                <a:spcPct val="100000"/>
              </a:lnSpc>
              <a:spcBef>
                <a:spcPts val="0"/>
              </a:spcBef>
              <a:spcAft>
                <a:spcPts val="0"/>
              </a:spcAft>
              <a:buClr>
                <a:schemeClr val="lt1"/>
              </a:buClr>
              <a:buSzPts val="1200"/>
              <a:buFont typeface="Noto Sans Symbols"/>
              <a:buNone/>
            </a:pPr>
            <a:endParaRPr sz="12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It is contraindicated in Parkinson’s disease and motion disorders, such as tremor, muscle rigidity, walking disorders, and restless leg syndrome.</a:t>
            </a:r>
            <a:endParaRPr/>
          </a:p>
          <a:p>
            <a:pPr marL="457200" marR="0" lvl="0" indent="-381000" algn="just" rtl="0">
              <a:lnSpc>
                <a:spcPct val="100000"/>
              </a:lnSpc>
              <a:spcBef>
                <a:spcPts val="0"/>
              </a:spcBef>
              <a:spcAft>
                <a:spcPts val="0"/>
              </a:spcAft>
              <a:buClr>
                <a:schemeClr val="lt1"/>
              </a:buClr>
              <a:buSzPts val="1200"/>
              <a:buFont typeface="Noto Sans Symbols"/>
              <a:buNone/>
            </a:pPr>
            <a:endParaRPr sz="12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Used as </a:t>
            </a:r>
            <a:r>
              <a:rPr lang="en-US" sz="2800" b="0" i="0" u="sng" strike="noStrike" cap="none">
                <a:solidFill>
                  <a:srgbClr val="FDD075"/>
                </a:solidFill>
                <a:latin typeface="Arial"/>
                <a:ea typeface="Arial"/>
                <a:cs typeface="Arial"/>
                <a:sym typeface="Arial"/>
              </a:rPr>
              <a:t>a second line drug in patients with CCS</a:t>
            </a:r>
            <a:r>
              <a:rPr lang="en-US" sz="2800" b="0" i="0" u="none" strike="noStrike" cap="none">
                <a:solidFill>
                  <a:srgbClr val="FFFF00"/>
                </a:solidFill>
                <a:latin typeface="Arial"/>
                <a:ea typeface="Arial"/>
                <a:cs typeface="Arial"/>
                <a:sym typeface="Arial"/>
              </a:rPr>
              <a:t>.</a:t>
            </a:r>
            <a:endParaRPr/>
          </a:p>
        </p:txBody>
      </p:sp>
      <p:pic>
        <p:nvPicPr>
          <p:cNvPr id="540" name="Google Shape;540;p33"/>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cxnSp>
        <p:nvCxnSpPr>
          <p:cNvPr id="545" name="Google Shape;545;p34"/>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546" name="Google Shape;546;p34"/>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547" name="Google Shape;547;p34"/>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548" name="Google Shape;548;p34"/>
          <p:cNvSpPr/>
          <p:nvPr/>
        </p:nvSpPr>
        <p:spPr>
          <a:xfrm>
            <a:off x="1855308" y="1444489"/>
            <a:ext cx="8481383" cy="928468"/>
          </a:xfrm>
          <a:prstGeom prst="rect">
            <a:avLst/>
          </a:prstGeom>
          <a:gradFill>
            <a:gsLst>
              <a:gs pos="0">
                <a:srgbClr val="837300"/>
              </a:gs>
              <a:gs pos="50000">
                <a:srgbClr val="BEA700"/>
              </a:gs>
              <a:gs pos="100000">
                <a:srgbClr val="E5C900"/>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a:solidFill>
                  <a:schemeClr val="lt1"/>
                </a:solidFill>
                <a:latin typeface="Arial"/>
                <a:ea typeface="Arial"/>
                <a:cs typeface="Arial"/>
                <a:sym typeface="Arial"/>
              </a:rPr>
              <a:t>Stepwise approach in certain circumstances</a:t>
            </a:r>
            <a:endParaRPr/>
          </a:p>
        </p:txBody>
      </p:sp>
      <p:sp>
        <p:nvSpPr>
          <p:cNvPr id="549" name="Google Shape;549;p34"/>
          <p:cNvSpPr/>
          <p:nvPr/>
        </p:nvSpPr>
        <p:spPr>
          <a:xfrm>
            <a:off x="464234" y="2776042"/>
            <a:ext cx="7080785"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1" i="0" u="none" strike="noStrike" cap="none">
                <a:solidFill>
                  <a:srgbClr val="002060"/>
                </a:solidFill>
                <a:latin typeface="Arial"/>
                <a:ea typeface="Arial"/>
                <a:cs typeface="Arial"/>
                <a:sym typeface="Arial"/>
              </a:rPr>
              <a:t>Patients with low blood pressure: </a:t>
            </a:r>
            <a:endParaRPr/>
          </a:p>
        </p:txBody>
      </p:sp>
      <p:sp>
        <p:nvSpPr>
          <p:cNvPr id="550" name="Google Shape;550;p34"/>
          <p:cNvSpPr txBox="1"/>
          <p:nvPr/>
        </p:nvSpPr>
        <p:spPr>
          <a:xfrm>
            <a:off x="119681" y="4747731"/>
            <a:ext cx="4637853" cy="1815882"/>
          </a:xfrm>
          <a:prstGeom prst="rect">
            <a:avLst/>
          </a:prstGeom>
          <a:gradFill>
            <a:gsLst>
              <a:gs pos="0">
                <a:srgbClr val="ABD562"/>
              </a:gs>
              <a:gs pos="50000">
                <a:srgbClr val="A3D541"/>
              </a:gs>
              <a:gs pos="100000">
                <a:srgbClr val="92C332"/>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2060"/>
              </a:buClr>
              <a:buSzPts val="2800"/>
              <a:buFont typeface="Arial"/>
              <a:buNone/>
            </a:pPr>
            <a:r>
              <a:rPr lang="en-US" sz="2800" b="0" i="0" u="none" strike="noStrike" cap="none">
                <a:solidFill>
                  <a:srgbClr val="002060"/>
                </a:solidFill>
                <a:latin typeface="Arial"/>
                <a:ea typeface="Arial"/>
                <a:cs typeface="Arial"/>
                <a:sym typeface="Arial"/>
              </a:rPr>
              <a:t>A low-dose beta-blocker or low-dose non-DHP-CCB can be tested first under close monitoring of tolerance</a:t>
            </a:r>
            <a:endParaRPr sz="2800">
              <a:solidFill>
                <a:srgbClr val="002060"/>
              </a:solidFill>
              <a:latin typeface="Arial"/>
              <a:ea typeface="Arial"/>
              <a:cs typeface="Arial"/>
              <a:sym typeface="Arial"/>
            </a:endParaRPr>
          </a:p>
        </p:txBody>
      </p:sp>
      <p:sp>
        <p:nvSpPr>
          <p:cNvPr id="551" name="Google Shape;551;p34"/>
          <p:cNvSpPr/>
          <p:nvPr/>
        </p:nvSpPr>
        <p:spPr>
          <a:xfrm>
            <a:off x="130175" y="3622550"/>
            <a:ext cx="1205951" cy="1200329"/>
          </a:xfrm>
          <a:prstGeom prst="ellipse">
            <a:avLst/>
          </a:prstGeom>
          <a:gradFill>
            <a:gsLst>
              <a:gs pos="0">
                <a:srgbClr val="31420C"/>
              </a:gs>
              <a:gs pos="50000">
                <a:srgbClr val="466112"/>
              </a:gs>
              <a:gs pos="100000">
                <a:srgbClr val="557416"/>
              </a:gs>
            </a:gsLst>
            <a:path path="circle">
              <a:fillToRect l="50000" t="50000" r="50000" b="50000"/>
            </a:path>
            <a:tileRect/>
          </a:gradFill>
          <a:ln w="12700" cap="flat" cmpd="sng">
            <a:solidFill>
              <a:srgbClr val="2F471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rgbClr val="FFFF00"/>
                </a:solidFill>
                <a:latin typeface="Arial"/>
                <a:ea typeface="Arial"/>
                <a:cs typeface="Arial"/>
                <a:sym typeface="Arial"/>
              </a:rPr>
              <a:t>1</a:t>
            </a:r>
            <a:r>
              <a:rPr lang="en-US" sz="2800" b="1" baseline="30000">
                <a:solidFill>
                  <a:srgbClr val="FFFF00"/>
                </a:solidFill>
                <a:latin typeface="Arial"/>
                <a:ea typeface="Arial"/>
                <a:cs typeface="Arial"/>
                <a:sym typeface="Arial"/>
              </a:rPr>
              <a:t>st</a:t>
            </a:r>
            <a:r>
              <a:rPr lang="en-US" sz="2800" b="1">
                <a:solidFill>
                  <a:srgbClr val="FFFF00"/>
                </a:solidFill>
                <a:latin typeface="Arial"/>
                <a:ea typeface="Arial"/>
                <a:cs typeface="Arial"/>
                <a:sym typeface="Arial"/>
              </a:rPr>
              <a:t> Line</a:t>
            </a:r>
            <a:endParaRPr/>
          </a:p>
        </p:txBody>
      </p:sp>
      <p:sp>
        <p:nvSpPr>
          <p:cNvPr id="552" name="Google Shape;552;p34"/>
          <p:cNvSpPr/>
          <p:nvPr/>
        </p:nvSpPr>
        <p:spPr>
          <a:xfrm>
            <a:off x="1444490" y="4017419"/>
            <a:ext cx="596348" cy="886768"/>
          </a:xfrm>
          <a:prstGeom prst="downArrow">
            <a:avLst>
              <a:gd name="adj1" fmla="val 50000"/>
              <a:gd name="adj2" fmla="val 50000"/>
            </a:avLst>
          </a:prstGeom>
          <a:solidFill>
            <a:srgbClr val="FFC000"/>
          </a:soli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553" name="Google Shape;553;p34"/>
          <p:cNvSpPr txBox="1"/>
          <p:nvPr/>
        </p:nvSpPr>
        <p:spPr>
          <a:xfrm>
            <a:off x="1709534" y="3898143"/>
            <a:ext cx="2270279"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0" i="0" u="none" strike="noStrike" cap="none">
                <a:solidFill>
                  <a:srgbClr val="FFFF00"/>
                </a:solidFill>
                <a:latin typeface="Cambria"/>
                <a:ea typeface="Cambria"/>
                <a:cs typeface="Cambria"/>
                <a:sym typeface="Cambria"/>
              </a:rPr>
              <a:t>Limited effect on Blood pressure</a:t>
            </a:r>
            <a:endParaRPr sz="2000">
              <a:solidFill>
                <a:srgbClr val="FFFF00"/>
              </a:solidFill>
              <a:latin typeface="Cambria"/>
              <a:ea typeface="Cambria"/>
              <a:cs typeface="Cambria"/>
              <a:sym typeface="Cambria"/>
            </a:endParaRPr>
          </a:p>
        </p:txBody>
      </p:sp>
      <p:sp>
        <p:nvSpPr>
          <p:cNvPr id="554" name="Google Shape;554;p34"/>
          <p:cNvSpPr txBox="1"/>
          <p:nvPr/>
        </p:nvSpPr>
        <p:spPr>
          <a:xfrm>
            <a:off x="5103114" y="5178618"/>
            <a:ext cx="3644348" cy="954107"/>
          </a:xfrm>
          <a:prstGeom prst="rect">
            <a:avLst/>
          </a:prstGeom>
          <a:solidFill>
            <a:schemeClr val="accent6"/>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2060"/>
              </a:buClr>
              <a:buSzPts val="3600"/>
              <a:buFont typeface="Arial"/>
              <a:buNone/>
            </a:pPr>
            <a:r>
              <a:rPr lang="en-US" sz="3600">
                <a:solidFill>
                  <a:srgbClr val="002060"/>
                </a:solidFill>
                <a:latin typeface="Arial"/>
                <a:ea typeface="Arial"/>
                <a:cs typeface="Arial"/>
                <a:sym typeface="Arial"/>
              </a:rPr>
              <a:t>Ivabradine </a:t>
            </a:r>
            <a:endParaRPr/>
          </a:p>
          <a:p>
            <a:pPr marL="0" marR="0" lvl="0" indent="0" algn="ctr" rtl="0">
              <a:lnSpc>
                <a:spcPct val="100000"/>
              </a:lnSpc>
              <a:spcBef>
                <a:spcPts val="0"/>
              </a:spcBef>
              <a:spcAft>
                <a:spcPts val="0"/>
              </a:spcAft>
              <a:buClr>
                <a:srgbClr val="002060"/>
              </a:buClr>
              <a:buSzPts val="2000"/>
              <a:buFont typeface="Arial"/>
              <a:buNone/>
            </a:pPr>
            <a:r>
              <a:rPr lang="en-US" sz="2000">
                <a:solidFill>
                  <a:srgbClr val="002060"/>
                </a:solidFill>
                <a:latin typeface="Arial"/>
                <a:ea typeface="Arial"/>
                <a:cs typeface="Arial"/>
                <a:sym typeface="Arial"/>
              </a:rPr>
              <a:t>(in patients with sinus rhythm)</a:t>
            </a:r>
            <a:endParaRPr/>
          </a:p>
        </p:txBody>
      </p:sp>
      <p:sp>
        <p:nvSpPr>
          <p:cNvPr id="555" name="Google Shape;555;p34"/>
          <p:cNvSpPr/>
          <p:nvPr/>
        </p:nvSpPr>
        <p:spPr>
          <a:xfrm>
            <a:off x="5026070" y="3998316"/>
            <a:ext cx="1205951" cy="1200329"/>
          </a:xfrm>
          <a:prstGeom prst="ellipse">
            <a:avLst/>
          </a:prstGeom>
          <a:solidFill>
            <a:srgbClr val="8A5C01"/>
          </a:solidFill>
          <a:ln w="12700" cap="flat" cmpd="sng">
            <a:solidFill>
              <a:srgbClr val="2F471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rgbClr val="FFFF00"/>
                </a:solidFill>
                <a:latin typeface="Arial"/>
                <a:ea typeface="Arial"/>
                <a:cs typeface="Arial"/>
                <a:sym typeface="Arial"/>
              </a:rPr>
              <a:t>2</a:t>
            </a:r>
            <a:r>
              <a:rPr lang="en-US" sz="2800" b="1" baseline="30000">
                <a:solidFill>
                  <a:srgbClr val="FFFF00"/>
                </a:solidFill>
                <a:latin typeface="Arial"/>
                <a:ea typeface="Arial"/>
                <a:cs typeface="Arial"/>
                <a:sym typeface="Arial"/>
              </a:rPr>
              <a:t>nd</a:t>
            </a:r>
            <a:r>
              <a:rPr lang="en-US" sz="2800" b="1">
                <a:solidFill>
                  <a:srgbClr val="FFFF00"/>
                </a:solidFill>
                <a:latin typeface="Arial"/>
                <a:ea typeface="Arial"/>
                <a:cs typeface="Arial"/>
                <a:sym typeface="Arial"/>
              </a:rPr>
              <a:t>  Line</a:t>
            </a:r>
            <a:endParaRPr/>
          </a:p>
        </p:txBody>
      </p:sp>
      <p:sp>
        <p:nvSpPr>
          <p:cNvPr id="556" name="Google Shape;556;p34"/>
          <p:cNvSpPr/>
          <p:nvPr/>
        </p:nvSpPr>
        <p:spPr>
          <a:xfrm>
            <a:off x="6328940" y="4398832"/>
            <a:ext cx="596348" cy="886768"/>
          </a:xfrm>
          <a:prstGeom prst="downArrow">
            <a:avLst>
              <a:gd name="adj1" fmla="val 50000"/>
              <a:gd name="adj2" fmla="val 50000"/>
            </a:avLst>
          </a:prstGeom>
          <a:solidFill>
            <a:srgbClr val="8A5C01"/>
          </a:soli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557" name="Google Shape;557;p34"/>
          <p:cNvSpPr txBox="1"/>
          <p:nvPr/>
        </p:nvSpPr>
        <p:spPr>
          <a:xfrm>
            <a:off x="6572657" y="4327263"/>
            <a:ext cx="1603941"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0" i="0" u="none" strike="noStrike" cap="none">
                <a:solidFill>
                  <a:srgbClr val="FFFF00"/>
                </a:solidFill>
                <a:latin typeface="Cambria"/>
                <a:ea typeface="Cambria"/>
                <a:cs typeface="Cambria"/>
                <a:sym typeface="Cambria"/>
              </a:rPr>
              <a:t>Control </a:t>
            </a:r>
            <a:endParaRPr/>
          </a:p>
          <a:p>
            <a:pPr marL="0" marR="0" lvl="0" indent="0" algn="ctr" rtl="0">
              <a:spcBef>
                <a:spcPts val="0"/>
              </a:spcBef>
              <a:spcAft>
                <a:spcPts val="0"/>
              </a:spcAft>
              <a:buNone/>
            </a:pPr>
            <a:r>
              <a:rPr lang="en-US" sz="2000" b="0" i="0" u="none" strike="noStrike" cap="none">
                <a:solidFill>
                  <a:srgbClr val="FFFF00"/>
                </a:solidFill>
                <a:latin typeface="Cambria"/>
                <a:ea typeface="Cambria"/>
                <a:cs typeface="Cambria"/>
                <a:sym typeface="Cambria"/>
              </a:rPr>
              <a:t>heart rate</a:t>
            </a:r>
            <a:endParaRPr sz="2000">
              <a:solidFill>
                <a:srgbClr val="FFFF00"/>
              </a:solidFill>
              <a:latin typeface="Cambria"/>
              <a:ea typeface="Cambria"/>
              <a:cs typeface="Cambria"/>
              <a:sym typeface="Cambria"/>
            </a:endParaRPr>
          </a:p>
        </p:txBody>
      </p:sp>
      <p:sp>
        <p:nvSpPr>
          <p:cNvPr id="558" name="Google Shape;558;p34"/>
          <p:cNvSpPr txBox="1"/>
          <p:nvPr/>
        </p:nvSpPr>
        <p:spPr>
          <a:xfrm>
            <a:off x="9043161" y="5226941"/>
            <a:ext cx="3048000" cy="1569660"/>
          </a:xfrm>
          <a:prstGeom prst="rect">
            <a:avLst/>
          </a:prstGeom>
          <a:solidFill>
            <a:srgbClr val="33473C"/>
          </a:solidFill>
          <a:ln>
            <a:noFill/>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a:solidFill>
                  <a:srgbClr val="E9F6F9"/>
                </a:solidFill>
                <a:latin typeface="Arial"/>
                <a:ea typeface="Arial"/>
                <a:cs typeface="Arial"/>
                <a:sym typeface="Arial"/>
              </a:rPr>
              <a:t>Ranolazine</a:t>
            </a:r>
            <a:endParaRPr/>
          </a:p>
          <a:p>
            <a:pPr marL="0" marR="0" lvl="0" indent="0" algn="ctr" rtl="0">
              <a:spcBef>
                <a:spcPts val="0"/>
              </a:spcBef>
              <a:spcAft>
                <a:spcPts val="0"/>
              </a:spcAft>
              <a:buNone/>
            </a:pPr>
            <a:r>
              <a:rPr lang="en-US" sz="3200">
                <a:solidFill>
                  <a:srgbClr val="E9F6F9"/>
                </a:solidFill>
                <a:latin typeface="Arial"/>
                <a:ea typeface="Arial"/>
                <a:cs typeface="Arial"/>
                <a:sym typeface="Arial"/>
              </a:rPr>
              <a:t>or </a:t>
            </a:r>
            <a:endParaRPr/>
          </a:p>
          <a:p>
            <a:pPr marL="0" marR="0" lvl="0" indent="0" algn="ctr" rtl="0">
              <a:spcBef>
                <a:spcPts val="0"/>
              </a:spcBef>
              <a:spcAft>
                <a:spcPts val="0"/>
              </a:spcAft>
              <a:buNone/>
            </a:pPr>
            <a:r>
              <a:rPr lang="en-US" sz="3200">
                <a:solidFill>
                  <a:srgbClr val="E9F6F9"/>
                </a:solidFill>
                <a:latin typeface="Arial"/>
                <a:ea typeface="Arial"/>
                <a:cs typeface="Arial"/>
                <a:sym typeface="Arial"/>
              </a:rPr>
              <a:t>trimetazidine</a:t>
            </a:r>
            <a:endParaRPr/>
          </a:p>
        </p:txBody>
      </p:sp>
      <p:sp>
        <p:nvSpPr>
          <p:cNvPr id="559" name="Google Shape;559;p34"/>
          <p:cNvSpPr/>
          <p:nvPr/>
        </p:nvSpPr>
        <p:spPr>
          <a:xfrm>
            <a:off x="8948302" y="4139989"/>
            <a:ext cx="1205951" cy="1200329"/>
          </a:xfrm>
          <a:prstGeom prst="ellipse">
            <a:avLst/>
          </a:prstGeom>
          <a:solidFill>
            <a:srgbClr val="33473C"/>
          </a:solidFill>
          <a:ln w="12700" cap="flat" cmpd="sng">
            <a:solidFill>
              <a:srgbClr val="2F471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rgbClr val="FFFF00"/>
                </a:solidFill>
                <a:latin typeface="Arial"/>
                <a:ea typeface="Arial"/>
                <a:cs typeface="Arial"/>
                <a:sym typeface="Arial"/>
              </a:rPr>
              <a:t>3</a:t>
            </a:r>
            <a:r>
              <a:rPr lang="en-US" sz="2800" b="1" baseline="30000">
                <a:solidFill>
                  <a:srgbClr val="FFFF00"/>
                </a:solidFill>
                <a:latin typeface="Arial"/>
                <a:ea typeface="Arial"/>
                <a:cs typeface="Arial"/>
                <a:sym typeface="Arial"/>
              </a:rPr>
              <a:t>rd</a:t>
            </a:r>
            <a:r>
              <a:rPr lang="en-US" sz="2800" b="1">
                <a:solidFill>
                  <a:srgbClr val="FFFF00"/>
                </a:solidFill>
                <a:latin typeface="Arial"/>
                <a:ea typeface="Arial"/>
                <a:cs typeface="Arial"/>
                <a:sym typeface="Arial"/>
              </a:rPr>
              <a:t>   Line</a:t>
            </a:r>
            <a:endParaRPr/>
          </a:p>
        </p:txBody>
      </p:sp>
      <p:sp>
        <p:nvSpPr>
          <p:cNvPr id="560" name="Google Shape;560;p34"/>
          <p:cNvSpPr/>
          <p:nvPr/>
        </p:nvSpPr>
        <p:spPr>
          <a:xfrm>
            <a:off x="10182852" y="4654967"/>
            <a:ext cx="596348" cy="665780"/>
          </a:xfrm>
          <a:prstGeom prst="downArrow">
            <a:avLst>
              <a:gd name="adj1" fmla="val 50000"/>
              <a:gd name="adj2" fmla="val 50000"/>
            </a:avLst>
          </a:prstGeom>
          <a:solidFill>
            <a:srgbClr val="86A794"/>
          </a:soli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561" name="Google Shape;561;p34"/>
          <p:cNvSpPr txBox="1"/>
          <p:nvPr/>
        </p:nvSpPr>
        <p:spPr>
          <a:xfrm>
            <a:off x="10487220" y="4468936"/>
            <a:ext cx="1603941"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0" i="0" u="none" strike="noStrike" cap="none">
                <a:solidFill>
                  <a:srgbClr val="FFFF00"/>
                </a:solidFill>
                <a:latin typeface="Cambria"/>
                <a:ea typeface="Cambria"/>
                <a:cs typeface="Cambria"/>
                <a:sym typeface="Cambria"/>
              </a:rPr>
              <a:t>Residual</a:t>
            </a:r>
            <a:endParaRPr/>
          </a:p>
          <a:p>
            <a:pPr marL="0" marR="0" lvl="0" indent="0" algn="ctr" rtl="0">
              <a:spcBef>
                <a:spcPts val="0"/>
              </a:spcBef>
              <a:spcAft>
                <a:spcPts val="0"/>
              </a:spcAft>
              <a:buNone/>
            </a:pPr>
            <a:r>
              <a:rPr lang="en-US" sz="2000">
                <a:solidFill>
                  <a:srgbClr val="FFFF00"/>
                </a:solidFill>
                <a:latin typeface="Cambria"/>
                <a:ea typeface="Cambria"/>
                <a:cs typeface="Cambria"/>
                <a:sym typeface="Cambria"/>
              </a:rPr>
              <a:t>Ischemia</a:t>
            </a:r>
            <a:endParaRPr/>
          </a:p>
        </p:txBody>
      </p:sp>
      <p:sp>
        <p:nvSpPr>
          <p:cNvPr id="562" name="Google Shape;562;p34"/>
          <p:cNvSpPr/>
          <p:nvPr/>
        </p:nvSpPr>
        <p:spPr>
          <a:xfrm>
            <a:off x="4664764" y="5192357"/>
            <a:ext cx="596348" cy="965436"/>
          </a:xfrm>
          <a:prstGeom prst="rightArrow">
            <a:avLst>
              <a:gd name="adj1" fmla="val 50000"/>
              <a:gd name="adj2" fmla="val 50000"/>
            </a:avLst>
          </a:prstGeom>
          <a:gradFill>
            <a:gsLst>
              <a:gs pos="0">
                <a:srgbClr val="A3ECDA"/>
              </a:gs>
              <a:gs pos="50000">
                <a:srgbClr val="91EDD6"/>
              </a:gs>
              <a:gs pos="100000">
                <a:srgbClr val="7BD6C0"/>
              </a:gs>
            </a:gsLst>
            <a:lin ang="5400000" scaled="0"/>
          </a:gra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563" name="Google Shape;563;p34"/>
          <p:cNvSpPr/>
          <p:nvPr/>
        </p:nvSpPr>
        <p:spPr>
          <a:xfrm>
            <a:off x="8632347" y="5189947"/>
            <a:ext cx="583092" cy="965436"/>
          </a:xfrm>
          <a:prstGeom prst="rightArrow">
            <a:avLst>
              <a:gd name="adj1" fmla="val 50000"/>
              <a:gd name="adj2" fmla="val 50000"/>
            </a:avLst>
          </a:prstGeom>
          <a:gradFill>
            <a:gsLst>
              <a:gs pos="0">
                <a:srgbClr val="A3ECDA"/>
              </a:gs>
              <a:gs pos="50000">
                <a:srgbClr val="91EDD6"/>
              </a:gs>
              <a:gs pos="100000">
                <a:srgbClr val="7BD6C0"/>
              </a:gs>
            </a:gsLst>
            <a:lin ang="5400000" scaled="0"/>
          </a:gra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pic>
        <p:nvPicPr>
          <p:cNvPr id="564" name="Google Shape;564;p34"/>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cxnSp>
        <p:nvCxnSpPr>
          <p:cNvPr id="569" name="Google Shape;569;p35"/>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570" name="Google Shape;570;p35"/>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571" name="Google Shape;571;p35"/>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572" name="Google Shape;572;p35"/>
          <p:cNvSpPr/>
          <p:nvPr/>
        </p:nvSpPr>
        <p:spPr>
          <a:xfrm>
            <a:off x="1855308" y="1444489"/>
            <a:ext cx="8481383" cy="928468"/>
          </a:xfrm>
          <a:prstGeom prst="rect">
            <a:avLst/>
          </a:prstGeom>
          <a:gradFill>
            <a:gsLst>
              <a:gs pos="0">
                <a:srgbClr val="837300"/>
              </a:gs>
              <a:gs pos="50000">
                <a:srgbClr val="BEA700"/>
              </a:gs>
              <a:gs pos="100000">
                <a:srgbClr val="E5C900"/>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3600"/>
              <a:buFont typeface="Arial"/>
              <a:buNone/>
            </a:pPr>
            <a:r>
              <a:rPr lang="en-US" sz="3600" b="0" i="0" u="none" strike="noStrike" cap="none">
                <a:solidFill>
                  <a:srgbClr val="FFFFFF"/>
                </a:solidFill>
                <a:latin typeface="Arial"/>
                <a:ea typeface="Arial"/>
                <a:cs typeface="Arial"/>
                <a:sym typeface="Arial"/>
              </a:rPr>
              <a:t>Stepwise approach in certain circumstances</a:t>
            </a:r>
            <a:endParaRPr/>
          </a:p>
        </p:txBody>
      </p:sp>
      <p:sp>
        <p:nvSpPr>
          <p:cNvPr id="573" name="Google Shape;573;p35"/>
          <p:cNvSpPr/>
          <p:nvPr/>
        </p:nvSpPr>
        <p:spPr>
          <a:xfrm>
            <a:off x="464234" y="2776042"/>
            <a:ext cx="6038833"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2060"/>
              </a:buClr>
              <a:buSzPts val="3600"/>
              <a:buFont typeface="Arial"/>
              <a:buNone/>
            </a:pPr>
            <a:r>
              <a:rPr lang="en-US" sz="3600" b="1" i="0" u="none" strike="noStrike" cap="none">
                <a:solidFill>
                  <a:srgbClr val="002060"/>
                </a:solidFill>
                <a:latin typeface="Arial"/>
                <a:ea typeface="Arial"/>
                <a:cs typeface="Arial"/>
                <a:sym typeface="Arial"/>
              </a:rPr>
              <a:t>Patients with low heart rate: </a:t>
            </a:r>
            <a:endParaRPr/>
          </a:p>
        </p:txBody>
      </p:sp>
      <p:sp>
        <p:nvSpPr>
          <p:cNvPr id="574" name="Google Shape;574;p35"/>
          <p:cNvSpPr txBox="1"/>
          <p:nvPr/>
        </p:nvSpPr>
        <p:spPr>
          <a:xfrm>
            <a:off x="119681" y="4747731"/>
            <a:ext cx="4637853" cy="1569660"/>
          </a:xfrm>
          <a:prstGeom prst="rect">
            <a:avLst/>
          </a:prstGeom>
          <a:gradFill>
            <a:gsLst>
              <a:gs pos="0">
                <a:srgbClr val="ABD562"/>
              </a:gs>
              <a:gs pos="50000">
                <a:srgbClr val="A3D541"/>
              </a:gs>
              <a:gs pos="100000">
                <a:srgbClr val="92C332"/>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3600"/>
              <a:buFont typeface="Corbel"/>
              <a:buNone/>
            </a:pPr>
            <a:endParaRPr sz="3600" b="0" i="0" u="none" strike="noStrike" cap="none">
              <a:solidFill>
                <a:srgbClr val="002060"/>
              </a:solidFill>
              <a:latin typeface="Arial"/>
              <a:ea typeface="Arial"/>
              <a:cs typeface="Arial"/>
              <a:sym typeface="Arial"/>
            </a:endParaRPr>
          </a:p>
          <a:p>
            <a:pPr marL="0" marR="0" lvl="0" indent="0" algn="ctr" rtl="0">
              <a:lnSpc>
                <a:spcPct val="100000"/>
              </a:lnSpc>
              <a:spcBef>
                <a:spcPts val="0"/>
              </a:spcBef>
              <a:spcAft>
                <a:spcPts val="0"/>
              </a:spcAft>
              <a:buClr>
                <a:srgbClr val="002060"/>
              </a:buClr>
              <a:buSzPts val="3600"/>
              <a:buFont typeface="Arial"/>
              <a:buNone/>
            </a:pPr>
            <a:r>
              <a:rPr lang="en-US" sz="3600" b="0" i="0" u="none" strike="noStrike" cap="none">
                <a:solidFill>
                  <a:srgbClr val="002060"/>
                </a:solidFill>
                <a:latin typeface="Arial"/>
                <a:ea typeface="Arial"/>
                <a:cs typeface="Arial"/>
                <a:sym typeface="Arial"/>
              </a:rPr>
              <a:t>DHP-CCB</a:t>
            </a:r>
            <a:endParaRPr/>
          </a:p>
          <a:p>
            <a:pPr marL="0" marR="0" lvl="0" indent="0" algn="ctr" rtl="0">
              <a:lnSpc>
                <a:spcPct val="100000"/>
              </a:lnSpc>
              <a:spcBef>
                <a:spcPts val="0"/>
              </a:spcBef>
              <a:spcAft>
                <a:spcPts val="0"/>
              </a:spcAft>
              <a:buClr>
                <a:srgbClr val="002060"/>
              </a:buClr>
              <a:buSzPts val="2400"/>
              <a:buFont typeface="Arial"/>
              <a:buNone/>
            </a:pPr>
            <a:r>
              <a:rPr lang="en-US" sz="2400">
                <a:solidFill>
                  <a:srgbClr val="002060"/>
                </a:solidFill>
                <a:latin typeface="Arial"/>
                <a:ea typeface="Arial"/>
                <a:cs typeface="Arial"/>
                <a:sym typeface="Arial"/>
              </a:rPr>
              <a:t>(Nifedipine/Amlodipine)</a:t>
            </a:r>
            <a:endParaRPr sz="2400" b="0" i="0" u="none" strike="noStrike" cap="none">
              <a:solidFill>
                <a:srgbClr val="002060"/>
              </a:solidFill>
              <a:latin typeface="Arial"/>
              <a:ea typeface="Arial"/>
              <a:cs typeface="Arial"/>
              <a:sym typeface="Arial"/>
            </a:endParaRPr>
          </a:p>
        </p:txBody>
      </p:sp>
      <p:sp>
        <p:nvSpPr>
          <p:cNvPr id="575" name="Google Shape;575;p35"/>
          <p:cNvSpPr/>
          <p:nvPr/>
        </p:nvSpPr>
        <p:spPr>
          <a:xfrm>
            <a:off x="130175" y="3622550"/>
            <a:ext cx="1205951" cy="1200329"/>
          </a:xfrm>
          <a:prstGeom prst="ellipse">
            <a:avLst/>
          </a:prstGeom>
          <a:gradFill>
            <a:gsLst>
              <a:gs pos="0">
                <a:srgbClr val="31420C"/>
              </a:gs>
              <a:gs pos="50000">
                <a:srgbClr val="466112"/>
              </a:gs>
              <a:gs pos="100000">
                <a:srgbClr val="557416"/>
              </a:gs>
            </a:gsLst>
            <a:path path="circle">
              <a:fillToRect l="50000" t="50000" r="50000" b="50000"/>
            </a:path>
            <a:tileRect/>
          </a:gradFill>
          <a:ln w="12700" cap="flat" cmpd="sng">
            <a:solidFill>
              <a:srgbClr val="2F471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00"/>
              </a:buClr>
              <a:buSzPts val="2800"/>
              <a:buFont typeface="Arial"/>
              <a:buNone/>
            </a:pPr>
            <a:r>
              <a:rPr lang="en-US" sz="2800" b="1" i="0" u="none" strike="noStrike" cap="none">
                <a:solidFill>
                  <a:srgbClr val="FFFF00"/>
                </a:solidFill>
                <a:latin typeface="Arial"/>
                <a:ea typeface="Arial"/>
                <a:cs typeface="Arial"/>
                <a:sym typeface="Arial"/>
              </a:rPr>
              <a:t>1</a:t>
            </a:r>
            <a:r>
              <a:rPr lang="en-US" sz="2800" b="1" i="0" u="none" strike="noStrike" cap="none" baseline="30000">
                <a:solidFill>
                  <a:srgbClr val="FFFF00"/>
                </a:solidFill>
                <a:latin typeface="Arial"/>
                <a:ea typeface="Arial"/>
                <a:cs typeface="Arial"/>
                <a:sym typeface="Arial"/>
              </a:rPr>
              <a:t>st</a:t>
            </a:r>
            <a:r>
              <a:rPr lang="en-US" sz="2800" b="1" i="0" u="none" strike="noStrike" cap="none">
                <a:solidFill>
                  <a:srgbClr val="FFFF00"/>
                </a:solidFill>
                <a:latin typeface="Arial"/>
                <a:ea typeface="Arial"/>
                <a:cs typeface="Arial"/>
                <a:sym typeface="Arial"/>
              </a:rPr>
              <a:t> Line</a:t>
            </a:r>
            <a:endParaRPr/>
          </a:p>
        </p:txBody>
      </p:sp>
      <p:sp>
        <p:nvSpPr>
          <p:cNvPr id="576" name="Google Shape;576;p35"/>
          <p:cNvSpPr/>
          <p:nvPr/>
        </p:nvSpPr>
        <p:spPr>
          <a:xfrm>
            <a:off x="1444490" y="4017419"/>
            <a:ext cx="596348" cy="886768"/>
          </a:xfrm>
          <a:prstGeom prst="downArrow">
            <a:avLst>
              <a:gd name="adj1" fmla="val 50000"/>
              <a:gd name="adj2" fmla="val 50000"/>
            </a:avLst>
          </a:prstGeom>
          <a:solidFill>
            <a:srgbClr val="FFC000"/>
          </a:soli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577" name="Google Shape;577;p35"/>
          <p:cNvSpPr txBox="1"/>
          <p:nvPr/>
        </p:nvSpPr>
        <p:spPr>
          <a:xfrm>
            <a:off x="1709535" y="3898143"/>
            <a:ext cx="1802292"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00"/>
              </a:buClr>
              <a:buSzPts val="2000"/>
              <a:buFont typeface="Cambria"/>
              <a:buNone/>
            </a:pPr>
            <a:r>
              <a:rPr lang="en-US" sz="2000" b="0" i="0" u="none" strike="noStrike" cap="none">
                <a:solidFill>
                  <a:srgbClr val="FFFF00"/>
                </a:solidFill>
                <a:latin typeface="Cambria"/>
                <a:ea typeface="Cambria"/>
                <a:cs typeface="Cambria"/>
                <a:sym typeface="Cambria"/>
              </a:rPr>
              <a:t>No Effect on </a:t>
            </a:r>
            <a:endParaRPr/>
          </a:p>
          <a:p>
            <a:pPr marL="0" marR="0" lvl="0" indent="0" algn="ctr" rtl="0">
              <a:lnSpc>
                <a:spcPct val="100000"/>
              </a:lnSpc>
              <a:spcBef>
                <a:spcPts val="0"/>
              </a:spcBef>
              <a:spcAft>
                <a:spcPts val="0"/>
              </a:spcAft>
              <a:buClr>
                <a:srgbClr val="FFFF00"/>
              </a:buClr>
              <a:buSzPts val="2000"/>
              <a:buFont typeface="Cambria"/>
              <a:buNone/>
            </a:pPr>
            <a:r>
              <a:rPr lang="en-US" sz="2000" b="0" i="0" u="none" strike="noStrike" cap="none">
                <a:solidFill>
                  <a:srgbClr val="FFFF00"/>
                </a:solidFill>
                <a:latin typeface="Cambria"/>
                <a:ea typeface="Cambria"/>
                <a:cs typeface="Cambria"/>
                <a:sym typeface="Cambria"/>
              </a:rPr>
              <a:t>heart rate</a:t>
            </a:r>
            <a:endParaRPr/>
          </a:p>
        </p:txBody>
      </p:sp>
      <p:sp>
        <p:nvSpPr>
          <p:cNvPr id="578" name="Google Shape;578;p35"/>
          <p:cNvSpPr txBox="1"/>
          <p:nvPr/>
        </p:nvSpPr>
        <p:spPr>
          <a:xfrm>
            <a:off x="5103114" y="5178618"/>
            <a:ext cx="3644348" cy="1200329"/>
          </a:xfrm>
          <a:prstGeom prst="rect">
            <a:avLst/>
          </a:prstGeom>
          <a:solidFill>
            <a:schemeClr val="accent6"/>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2060"/>
              </a:buClr>
              <a:buSzPts val="3600"/>
              <a:buFont typeface="Arial"/>
              <a:buNone/>
            </a:pPr>
            <a:r>
              <a:rPr lang="en-US" sz="3600" b="0" i="0" u="none" strike="noStrike" cap="none">
                <a:solidFill>
                  <a:srgbClr val="002060"/>
                </a:solidFill>
                <a:latin typeface="Arial"/>
                <a:ea typeface="Arial"/>
                <a:cs typeface="Arial"/>
                <a:sym typeface="Arial"/>
              </a:rPr>
              <a:t>Long acting nitrates </a:t>
            </a:r>
            <a:endParaRPr/>
          </a:p>
        </p:txBody>
      </p:sp>
      <p:sp>
        <p:nvSpPr>
          <p:cNvPr id="579" name="Google Shape;579;p35"/>
          <p:cNvSpPr/>
          <p:nvPr/>
        </p:nvSpPr>
        <p:spPr>
          <a:xfrm>
            <a:off x="5026070" y="3998316"/>
            <a:ext cx="1205951" cy="1200329"/>
          </a:xfrm>
          <a:prstGeom prst="ellipse">
            <a:avLst/>
          </a:prstGeom>
          <a:solidFill>
            <a:srgbClr val="8A5C01"/>
          </a:solidFill>
          <a:ln w="12700" cap="flat" cmpd="sng">
            <a:solidFill>
              <a:srgbClr val="2F471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00"/>
              </a:buClr>
              <a:buSzPts val="2800"/>
              <a:buFont typeface="Arial"/>
              <a:buNone/>
            </a:pPr>
            <a:r>
              <a:rPr lang="en-US" sz="2800" b="1" i="0" u="none" strike="noStrike" cap="none">
                <a:solidFill>
                  <a:srgbClr val="FFFF00"/>
                </a:solidFill>
                <a:latin typeface="Arial"/>
                <a:ea typeface="Arial"/>
                <a:cs typeface="Arial"/>
                <a:sym typeface="Arial"/>
              </a:rPr>
              <a:t>2</a:t>
            </a:r>
            <a:r>
              <a:rPr lang="en-US" sz="2800" b="1" i="0" u="none" strike="noStrike" cap="none" baseline="30000">
                <a:solidFill>
                  <a:srgbClr val="FFFF00"/>
                </a:solidFill>
                <a:latin typeface="Arial"/>
                <a:ea typeface="Arial"/>
                <a:cs typeface="Arial"/>
                <a:sym typeface="Arial"/>
              </a:rPr>
              <a:t>nd</a:t>
            </a:r>
            <a:r>
              <a:rPr lang="en-US" sz="2800" b="1" i="0" u="none" strike="noStrike" cap="none">
                <a:solidFill>
                  <a:srgbClr val="FFFF00"/>
                </a:solidFill>
                <a:latin typeface="Arial"/>
                <a:ea typeface="Arial"/>
                <a:cs typeface="Arial"/>
                <a:sym typeface="Arial"/>
              </a:rPr>
              <a:t>  Line</a:t>
            </a:r>
            <a:endParaRPr/>
          </a:p>
        </p:txBody>
      </p:sp>
      <p:sp>
        <p:nvSpPr>
          <p:cNvPr id="580" name="Google Shape;580;p35"/>
          <p:cNvSpPr/>
          <p:nvPr/>
        </p:nvSpPr>
        <p:spPr>
          <a:xfrm>
            <a:off x="6328940" y="4398832"/>
            <a:ext cx="596348" cy="886768"/>
          </a:xfrm>
          <a:prstGeom prst="downArrow">
            <a:avLst>
              <a:gd name="adj1" fmla="val 50000"/>
              <a:gd name="adj2" fmla="val 50000"/>
            </a:avLst>
          </a:prstGeom>
          <a:solidFill>
            <a:srgbClr val="8A5C01"/>
          </a:soli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581" name="Google Shape;581;p35"/>
          <p:cNvSpPr txBox="1"/>
          <p:nvPr/>
        </p:nvSpPr>
        <p:spPr>
          <a:xfrm>
            <a:off x="6572657" y="4327263"/>
            <a:ext cx="1603941"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00"/>
              </a:buClr>
              <a:buSzPts val="2000"/>
              <a:buFont typeface="Cambria"/>
              <a:buNone/>
            </a:pPr>
            <a:r>
              <a:rPr lang="en-US" sz="2000" b="0" i="0" u="none" strike="noStrike" cap="none">
                <a:solidFill>
                  <a:srgbClr val="FFFF00"/>
                </a:solidFill>
                <a:latin typeface="Cambria"/>
                <a:ea typeface="Cambria"/>
                <a:cs typeface="Cambria"/>
                <a:sym typeface="Cambria"/>
              </a:rPr>
              <a:t>Control symptoms</a:t>
            </a:r>
            <a:endParaRPr/>
          </a:p>
        </p:txBody>
      </p:sp>
      <p:sp>
        <p:nvSpPr>
          <p:cNvPr id="582" name="Google Shape;582;p35"/>
          <p:cNvSpPr txBox="1"/>
          <p:nvPr/>
        </p:nvSpPr>
        <p:spPr>
          <a:xfrm>
            <a:off x="9043161" y="5226941"/>
            <a:ext cx="3048000" cy="1569660"/>
          </a:xfrm>
          <a:prstGeom prst="rect">
            <a:avLst/>
          </a:prstGeom>
          <a:solidFill>
            <a:srgbClr val="33473C"/>
          </a:solidFill>
          <a:ln>
            <a:noFill/>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9F6F9"/>
              </a:buClr>
              <a:buSzPts val="3200"/>
              <a:buFont typeface="Arial"/>
              <a:buNone/>
            </a:pPr>
            <a:r>
              <a:rPr lang="en-US" sz="3200" b="0" i="0" u="none" strike="noStrike" cap="none">
                <a:solidFill>
                  <a:srgbClr val="E9F6F9"/>
                </a:solidFill>
                <a:latin typeface="Arial"/>
                <a:ea typeface="Arial"/>
                <a:cs typeface="Arial"/>
                <a:sym typeface="Arial"/>
              </a:rPr>
              <a:t>nicorandil, </a:t>
            </a:r>
            <a:endParaRPr/>
          </a:p>
          <a:p>
            <a:pPr marL="0" marR="0" lvl="0" indent="0" algn="ctr" rtl="0">
              <a:lnSpc>
                <a:spcPct val="100000"/>
              </a:lnSpc>
              <a:spcBef>
                <a:spcPts val="0"/>
              </a:spcBef>
              <a:spcAft>
                <a:spcPts val="0"/>
              </a:spcAft>
              <a:buClr>
                <a:srgbClr val="E9F6F9"/>
              </a:buClr>
              <a:buSzPts val="3200"/>
              <a:buFont typeface="Arial"/>
              <a:buNone/>
            </a:pPr>
            <a:r>
              <a:rPr lang="en-US" sz="3200" b="0" i="0" u="none" strike="noStrike" cap="none">
                <a:solidFill>
                  <a:srgbClr val="E9F6F9"/>
                </a:solidFill>
                <a:latin typeface="Arial"/>
                <a:ea typeface="Arial"/>
                <a:cs typeface="Arial"/>
                <a:sym typeface="Arial"/>
              </a:rPr>
              <a:t>ranolazine or </a:t>
            </a:r>
            <a:endParaRPr/>
          </a:p>
          <a:p>
            <a:pPr marL="0" marR="0" lvl="0" indent="0" algn="ctr" rtl="0">
              <a:lnSpc>
                <a:spcPct val="100000"/>
              </a:lnSpc>
              <a:spcBef>
                <a:spcPts val="0"/>
              </a:spcBef>
              <a:spcAft>
                <a:spcPts val="0"/>
              </a:spcAft>
              <a:buClr>
                <a:srgbClr val="E9F6F9"/>
              </a:buClr>
              <a:buSzPts val="3200"/>
              <a:buFont typeface="Arial"/>
              <a:buNone/>
            </a:pPr>
            <a:r>
              <a:rPr lang="en-US" sz="3200" b="0" i="0" u="none" strike="noStrike" cap="none">
                <a:solidFill>
                  <a:srgbClr val="E9F6F9"/>
                </a:solidFill>
                <a:latin typeface="Arial"/>
                <a:ea typeface="Arial"/>
                <a:cs typeface="Arial"/>
                <a:sym typeface="Arial"/>
              </a:rPr>
              <a:t>trimetazidine</a:t>
            </a:r>
            <a:endParaRPr/>
          </a:p>
        </p:txBody>
      </p:sp>
      <p:sp>
        <p:nvSpPr>
          <p:cNvPr id="583" name="Google Shape;583;p35"/>
          <p:cNvSpPr/>
          <p:nvPr/>
        </p:nvSpPr>
        <p:spPr>
          <a:xfrm>
            <a:off x="8948302" y="4139989"/>
            <a:ext cx="1205951" cy="1200329"/>
          </a:xfrm>
          <a:prstGeom prst="ellipse">
            <a:avLst/>
          </a:prstGeom>
          <a:solidFill>
            <a:srgbClr val="33473C"/>
          </a:solidFill>
          <a:ln w="12700" cap="flat" cmpd="sng">
            <a:solidFill>
              <a:srgbClr val="2F471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00"/>
              </a:buClr>
              <a:buSzPts val="2800"/>
              <a:buFont typeface="Arial"/>
              <a:buNone/>
            </a:pPr>
            <a:r>
              <a:rPr lang="en-US" sz="2800" b="1" i="0" u="none" strike="noStrike" cap="none">
                <a:solidFill>
                  <a:srgbClr val="FFFF00"/>
                </a:solidFill>
                <a:latin typeface="Arial"/>
                <a:ea typeface="Arial"/>
                <a:cs typeface="Arial"/>
                <a:sym typeface="Arial"/>
              </a:rPr>
              <a:t>3</a:t>
            </a:r>
            <a:r>
              <a:rPr lang="en-US" sz="2800" b="1" i="0" u="none" strike="noStrike" cap="none" baseline="30000">
                <a:solidFill>
                  <a:srgbClr val="FFFF00"/>
                </a:solidFill>
                <a:latin typeface="Arial"/>
                <a:ea typeface="Arial"/>
                <a:cs typeface="Arial"/>
                <a:sym typeface="Arial"/>
              </a:rPr>
              <a:t>rd</a:t>
            </a:r>
            <a:r>
              <a:rPr lang="en-US" sz="2800" b="1" i="0" u="none" strike="noStrike" cap="none">
                <a:solidFill>
                  <a:srgbClr val="FFFF00"/>
                </a:solidFill>
                <a:latin typeface="Arial"/>
                <a:ea typeface="Arial"/>
                <a:cs typeface="Arial"/>
                <a:sym typeface="Arial"/>
              </a:rPr>
              <a:t>   Line</a:t>
            </a:r>
            <a:endParaRPr/>
          </a:p>
        </p:txBody>
      </p:sp>
      <p:sp>
        <p:nvSpPr>
          <p:cNvPr id="584" name="Google Shape;584;p35"/>
          <p:cNvSpPr/>
          <p:nvPr/>
        </p:nvSpPr>
        <p:spPr>
          <a:xfrm>
            <a:off x="10182852" y="4654967"/>
            <a:ext cx="596348" cy="665780"/>
          </a:xfrm>
          <a:prstGeom prst="downArrow">
            <a:avLst>
              <a:gd name="adj1" fmla="val 50000"/>
              <a:gd name="adj2" fmla="val 50000"/>
            </a:avLst>
          </a:prstGeom>
          <a:solidFill>
            <a:srgbClr val="86A794"/>
          </a:soli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585" name="Google Shape;585;p35"/>
          <p:cNvSpPr/>
          <p:nvPr/>
        </p:nvSpPr>
        <p:spPr>
          <a:xfrm>
            <a:off x="4664764" y="5192357"/>
            <a:ext cx="596348" cy="965436"/>
          </a:xfrm>
          <a:prstGeom prst="rightArrow">
            <a:avLst>
              <a:gd name="adj1" fmla="val 50000"/>
              <a:gd name="adj2" fmla="val 50000"/>
            </a:avLst>
          </a:prstGeom>
          <a:gradFill>
            <a:gsLst>
              <a:gs pos="0">
                <a:srgbClr val="A3ECDA"/>
              </a:gs>
              <a:gs pos="50000">
                <a:srgbClr val="91EDD6"/>
              </a:gs>
              <a:gs pos="100000">
                <a:srgbClr val="7BD6C0"/>
              </a:gs>
            </a:gsLst>
            <a:lin ang="5400000" scaled="0"/>
          </a:gra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586" name="Google Shape;586;p35"/>
          <p:cNvSpPr/>
          <p:nvPr/>
        </p:nvSpPr>
        <p:spPr>
          <a:xfrm>
            <a:off x="8632347" y="5189947"/>
            <a:ext cx="583092" cy="965436"/>
          </a:xfrm>
          <a:prstGeom prst="rightArrow">
            <a:avLst>
              <a:gd name="adj1" fmla="val 50000"/>
              <a:gd name="adj2" fmla="val 50000"/>
            </a:avLst>
          </a:prstGeom>
          <a:gradFill>
            <a:gsLst>
              <a:gs pos="0">
                <a:srgbClr val="A3ECDA"/>
              </a:gs>
              <a:gs pos="50000">
                <a:srgbClr val="91EDD6"/>
              </a:gs>
              <a:gs pos="100000">
                <a:srgbClr val="7BD6C0"/>
              </a:gs>
            </a:gsLst>
            <a:lin ang="5400000" scaled="0"/>
          </a:gra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pic>
        <p:nvPicPr>
          <p:cNvPr id="587" name="Google Shape;587;p35"/>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cxnSp>
        <p:nvCxnSpPr>
          <p:cNvPr id="592" name="Google Shape;592;p36"/>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593" name="Google Shape;593;p36"/>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594" name="Google Shape;594;p36"/>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595" name="Google Shape;595;p36"/>
          <p:cNvSpPr/>
          <p:nvPr/>
        </p:nvSpPr>
        <p:spPr>
          <a:xfrm>
            <a:off x="1855308" y="1444489"/>
            <a:ext cx="8481383" cy="928468"/>
          </a:xfrm>
          <a:prstGeom prst="rect">
            <a:avLst/>
          </a:prstGeom>
          <a:gradFill>
            <a:gsLst>
              <a:gs pos="0">
                <a:srgbClr val="837300"/>
              </a:gs>
              <a:gs pos="50000">
                <a:srgbClr val="BEA700"/>
              </a:gs>
              <a:gs pos="100000">
                <a:srgbClr val="E5C900"/>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3600"/>
              <a:buFont typeface="Arial"/>
              <a:buNone/>
            </a:pPr>
            <a:r>
              <a:rPr lang="en-US" sz="3600" b="0" i="0" u="none" strike="noStrike" cap="none">
                <a:solidFill>
                  <a:srgbClr val="FFFFFF"/>
                </a:solidFill>
                <a:latin typeface="Arial"/>
                <a:ea typeface="Arial"/>
                <a:cs typeface="Arial"/>
                <a:sym typeface="Arial"/>
              </a:rPr>
              <a:t>Stepwise approach in certain circumstances</a:t>
            </a:r>
            <a:endParaRPr/>
          </a:p>
        </p:txBody>
      </p:sp>
      <p:sp>
        <p:nvSpPr>
          <p:cNvPr id="596" name="Google Shape;596;p36"/>
          <p:cNvSpPr/>
          <p:nvPr/>
        </p:nvSpPr>
        <p:spPr>
          <a:xfrm>
            <a:off x="464234" y="2776042"/>
            <a:ext cx="5631670"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2060"/>
              </a:buClr>
              <a:buSzPts val="3600"/>
              <a:buFont typeface="Arial"/>
              <a:buNone/>
            </a:pPr>
            <a:r>
              <a:rPr lang="en-US" sz="3600" b="1" i="0" u="none" strike="noStrike" cap="none">
                <a:solidFill>
                  <a:srgbClr val="002060"/>
                </a:solidFill>
                <a:latin typeface="Arial"/>
                <a:ea typeface="Arial"/>
                <a:cs typeface="Arial"/>
                <a:sym typeface="Arial"/>
              </a:rPr>
              <a:t>Patients with heart failure: </a:t>
            </a:r>
            <a:endParaRPr/>
          </a:p>
        </p:txBody>
      </p:sp>
      <p:sp>
        <p:nvSpPr>
          <p:cNvPr id="597" name="Google Shape;597;p36"/>
          <p:cNvSpPr txBox="1"/>
          <p:nvPr/>
        </p:nvSpPr>
        <p:spPr>
          <a:xfrm>
            <a:off x="119681" y="4747731"/>
            <a:ext cx="4637853" cy="1938992"/>
          </a:xfrm>
          <a:prstGeom prst="rect">
            <a:avLst/>
          </a:prstGeom>
          <a:gradFill>
            <a:gsLst>
              <a:gs pos="0">
                <a:srgbClr val="ABD562"/>
              </a:gs>
              <a:gs pos="50000">
                <a:srgbClr val="A3D541"/>
              </a:gs>
              <a:gs pos="100000">
                <a:srgbClr val="92C332"/>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lt1"/>
              </a:buClr>
              <a:buSzPts val="3600"/>
              <a:buFont typeface="Corbel"/>
              <a:buNone/>
            </a:pPr>
            <a:endParaRPr sz="3600" b="0" i="0" u="none" strike="noStrike" cap="none">
              <a:solidFill>
                <a:srgbClr val="002060"/>
              </a:solidFill>
              <a:latin typeface="Arial"/>
              <a:ea typeface="Arial"/>
              <a:cs typeface="Arial"/>
              <a:sym typeface="Arial"/>
            </a:endParaRPr>
          </a:p>
          <a:p>
            <a:pPr marL="0" marR="0" lvl="0" indent="0" algn="ctr" rtl="0">
              <a:lnSpc>
                <a:spcPct val="100000"/>
              </a:lnSpc>
              <a:spcBef>
                <a:spcPts val="0"/>
              </a:spcBef>
              <a:spcAft>
                <a:spcPts val="0"/>
              </a:spcAft>
              <a:buClr>
                <a:srgbClr val="002060"/>
              </a:buClr>
              <a:buSzPts val="3600"/>
              <a:buFont typeface="Arial"/>
              <a:buNone/>
            </a:pPr>
            <a:r>
              <a:rPr lang="en-US" sz="3600" b="0" i="0" u="none" strike="noStrike" cap="none">
                <a:solidFill>
                  <a:srgbClr val="002060"/>
                </a:solidFill>
                <a:latin typeface="Arial"/>
                <a:ea typeface="Arial"/>
                <a:cs typeface="Arial"/>
                <a:sym typeface="Arial"/>
              </a:rPr>
              <a:t>Beta Blocker</a:t>
            </a:r>
            <a:endParaRPr/>
          </a:p>
          <a:p>
            <a:pPr marL="0" marR="0" lvl="0" indent="0" algn="ctr" rtl="0">
              <a:lnSpc>
                <a:spcPct val="100000"/>
              </a:lnSpc>
              <a:spcBef>
                <a:spcPts val="0"/>
              </a:spcBef>
              <a:spcAft>
                <a:spcPts val="0"/>
              </a:spcAft>
              <a:buClr>
                <a:srgbClr val="002060"/>
              </a:buClr>
              <a:buSzPts val="2400"/>
              <a:buFont typeface="Arial"/>
              <a:buNone/>
            </a:pPr>
            <a:r>
              <a:rPr lang="en-US" sz="2400" b="0" i="0" u="none" strike="noStrike" cap="none">
                <a:solidFill>
                  <a:srgbClr val="002060"/>
                </a:solidFill>
                <a:latin typeface="Arial"/>
                <a:ea typeface="Arial"/>
                <a:cs typeface="Arial"/>
                <a:sym typeface="Arial"/>
              </a:rPr>
              <a:t>(Carvedilol/Bisoprolol/Nebivolol)</a:t>
            </a:r>
            <a:endParaRPr/>
          </a:p>
          <a:p>
            <a:pPr marL="0" marR="0" lvl="0" indent="0" algn="ctr" rtl="0">
              <a:lnSpc>
                <a:spcPct val="100000"/>
              </a:lnSpc>
              <a:spcBef>
                <a:spcPts val="0"/>
              </a:spcBef>
              <a:spcAft>
                <a:spcPts val="0"/>
              </a:spcAft>
              <a:buClr>
                <a:schemeClr val="lt1"/>
              </a:buClr>
              <a:buSzPts val="2400"/>
              <a:buFont typeface="Corbel"/>
              <a:buNone/>
            </a:pPr>
            <a:endParaRPr sz="2400" b="0" i="0" u="none" strike="noStrike" cap="none">
              <a:solidFill>
                <a:srgbClr val="002060"/>
              </a:solidFill>
              <a:latin typeface="Arial"/>
              <a:ea typeface="Arial"/>
              <a:cs typeface="Arial"/>
              <a:sym typeface="Arial"/>
            </a:endParaRPr>
          </a:p>
        </p:txBody>
      </p:sp>
      <p:sp>
        <p:nvSpPr>
          <p:cNvPr id="598" name="Google Shape;598;p36"/>
          <p:cNvSpPr/>
          <p:nvPr/>
        </p:nvSpPr>
        <p:spPr>
          <a:xfrm>
            <a:off x="130175" y="3622550"/>
            <a:ext cx="1205951" cy="1200329"/>
          </a:xfrm>
          <a:prstGeom prst="ellipse">
            <a:avLst/>
          </a:prstGeom>
          <a:gradFill>
            <a:gsLst>
              <a:gs pos="0">
                <a:srgbClr val="31420C"/>
              </a:gs>
              <a:gs pos="50000">
                <a:srgbClr val="466112"/>
              </a:gs>
              <a:gs pos="100000">
                <a:srgbClr val="557416"/>
              </a:gs>
            </a:gsLst>
            <a:path path="circle">
              <a:fillToRect l="50000" t="50000" r="50000" b="50000"/>
            </a:path>
            <a:tileRect/>
          </a:gradFill>
          <a:ln w="12700" cap="flat" cmpd="sng">
            <a:solidFill>
              <a:srgbClr val="2F471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00"/>
              </a:buClr>
              <a:buSzPts val="2800"/>
              <a:buFont typeface="Arial"/>
              <a:buNone/>
            </a:pPr>
            <a:r>
              <a:rPr lang="en-US" sz="2800" b="1" i="0" u="none" strike="noStrike" cap="none">
                <a:solidFill>
                  <a:srgbClr val="FFFF00"/>
                </a:solidFill>
                <a:latin typeface="Arial"/>
                <a:ea typeface="Arial"/>
                <a:cs typeface="Arial"/>
                <a:sym typeface="Arial"/>
              </a:rPr>
              <a:t>1</a:t>
            </a:r>
            <a:r>
              <a:rPr lang="en-US" sz="2800" b="1" i="0" u="none" strike="noStrike" cap="none" baseline="30000">
                <a:solidFill>
                  <a:srgbClr val="FFFF00"/>
                </a:solidFill>
                <a:latin typeface="Arial"/>
                <a:ea typeface="Arial"/>
                <a:cs typeface="Arial"/>
                <a:sym typeface="Arial"/>
              </a:rPr>
              <a:t>st</a:t>
            </a:r>
            <a:r>
              <a:rPr lang="en-US" sz="2800" b="1" i="0" u="none" strike="noStrike" cap="none">
                <a:solidFill>
                  <a:srgbClr val="FFFF00"/>
                </a:solidFill>
                <a:latin typeface="Arial"/>
                <a:ea typeface="Arial"/>
                <a:cs typeface="Arial"/>
                <a:sym typeface="Arial"/>
              </a:rPr>
              <a:t> Line</a:t>
            </a:r>
            <a:endParaRPr/>
          </a:p>
        </p:txBody>
      </p:sp>
      <p:sp>
        <p:nvSpPr>
          <p:cNvPr id="599" name="Google Shape;599;p36"/>
          <p:cNvSpPr/>
          <p:nvPr/>
        </p:nvSpPr>
        <p:spPr>
          <a:xfrm>
            <a:off x="1444490" y="4017419"/>
            <a:ext cx="596348" cy="886768"/>
          </a:xfrm>
          <a:prstGeom prst="downArrow">
            <a:avLst>
              <a:gd name="adj1" fmla="val 50000"/>
              <a:gd name="adj2" fmla="val 50000"/>
            </a:avLst>
          </a:prstGeom>
          <a:solidFill>
            <a:srgbClr val="FFC000"/>
          </a:soli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600" name="Google Shape;600;p36"/>
          <p:cNvSpPr txBox="1"/>
          <p:nvPr/>
        </p:nvSpPr>
        <p:spPr>
          <a:xfrm>
            <a:off x="1709535" y="3898143"/>
            <a:ext cx="1802292"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00"/>
              </a:buClr>
              <a:buSzPts val="2000"/>
              <a:buFont typeface="Cambria"/>
              <a:buNone/>
            </a:pPr>
            <a:r>
              <a:rPr lang="en-US" sz="2000" b="0" i="0" u="none" strike="noStrike" cap="none">
                <a:solidFill>
                  <a:srgbClr val="FFFF00"/>
                </a:solidFill>
                <a:latin typeface="Cambria"/>
                <a:ea typeface="Cambria"/>
                <a:cs typeface="Cambria"/>
                <a:sym typeface="Cambria"/>
              </a:rPr>
              <a:t>No Effect on </a:t>
            </a:r>
            <a:endParaRPr/>
          </a:p>
          <a:p>
            <a:pPr marL="0" marR="0" lvl="0" indent="0" algn="ctr" rtl="0">
              <a:lnSpc>
                <a:spcPct val="100000"/>
              </a:lnSpc>
              <a:spcBef>
                <a:spcPts val="0"/>
              </a:spcBef>
              <a:spcAft>
                <a:spcPts val="0"/>
              </a:spcAft>
              <a:buClr>
                <a:srgbClr val="FFFF00"/>
              </a:buClr>
              <a:buSzPts val="2000"/>
              <a:buFont typeface="Cambria"/>
              <a:buNone/>
            </a:pPr>
            <a:r>
              <a:rPr lang="en-US" sz="2000" b="0" i="0" u="none" strike="noStrike" cap="none">
                <a:solidFill>
                  <a:srgbClr val="FFFF00"/>
                </a:solidFill>
                <a:latin typeface="Cambria"/>
                <a:ea typeface="Cambria"/>
                <a:cs typeface="Cambria"/>
                <a:sym typeface="Cambria"/>
              </a:rPr>
              <a:t>heart rate</a:t>
            </a:r>
            <a:endParaRPr/>
          </a:p>
        </p:txBody>
      </p:sp>
      <p:grpSp>
        <p:nvGrpSpPr>
          <p:cNvPr id="601" name="Google Shape;601;p36"/>
          <p:cNvGrpSpPr/>
          <p:nvPr/>
        </p:nvGrpSpPr>
        <p:grpSpPr>
          <a:xfrm>
            <a:off x="5026071" y="3810095"/>
            <a:ext cx="3726461" cy="1242395"/>
            <a:chOff x="5026071" y="4393183"/>
            <a:chExt cx="3726461" cy="1242395"/>
          </a:xfrm>
        </p:grpSpPr>
        <p:sp>
          <p:nvSpPr>
            <p:cNvPr id="602" name="Google Shape;602;p36"/>
            <p:cNvSpPr txBox="1"/>
            <p:nvPr/>
          </p:nvSpPr>
          <p:spPr>
            <a:xfrm>
              <a:off x="5103114" y="5112358"/>
              <a:ext cx="3644348" cy="523220"/>
            </a:xfrm>
            <a:prstGeom prst="rect">
              <a:avLst/>
            </a:prstGeom>
            <a:solidFill>
              <a:schemeClr val="accent6"/>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2060"/>
                </a:buClr>
                <a:buSzPts val="2800"/>
                <a:buFont typeface="Arial"/>
                <a:buNone/>
              </a:pPr>
              <a:r>
                <a:rPr lang="en-US" sz="2800" b="0" i="0" u="none" strike="noStrike" cap="none">
                  <a:solidFill>
                    <a:srgbClr val="002060"/>
                  </a:solidFill>
                  <a:latin typeface="Arial"/>
                  <a:ea typeface="Arial"/>
                  <a:cs typeface="Arial"/>
                  <a:sym typeface="Arial"/>
                </a:rPr>
                <a:t>LAN </a:t>
              </a:r>
              <a:r>
                <a:rPr lang="en-US" sz="1600" b="0" i="0" u="none" strike="noStrike" cap="none">
                  <a:solidFill>
                    <a:srgbClr val="002060"/>
                  </a:solidFill>
                  <a:latin typeface="Arial"/>
                  <a:ea typeface="Arial"/>
                  <a:cs typeface="Arial"/>
                  <a:sym typeface="Arial"/>
                </a:rPr>
                <a:t>(long acting nitrates)</a:t>
              </a:r>
              <a:endParaRPr sz="2800" b="0" i="0" u="none" strike="noStrike" cap="none">
                <a:solidFill>
                  <a:srgbClr val="002060"/>
                </a:solidFill>
                <a:latin typeface="Arial"/>
                <a:ea typeface="Arial"/>
                <a:cs typeface="Arial"/>
                <a:sym typeface="Arial"/>
              </a:endParaRPr>
            </a:p>
          </p:txBody>
        </p:sp>
        <p:sp>
          <p:nvSpPr>
            <p:cNvPr id="603" name="Google Shape;603;p36"/>
            <p:cNvSpPr/>
            <p:nvPr/>
          </p:nvSpPr>
          <p:spPr>
            <a:xfrm>
              <a:off x="5026071" y="4393183"/>
              <a:ext cx="836990" cy="805461"/>
            </a:xfrm>
            <a:prstGeom prst="ellipse">
              <a:avLst/>
            </a:prstGeom>
            <a:solidFill>
              <a:srgbClr val="8A5C01"/>
            </a:solidFill>
            <a:ln w="12700" cap="flat" cmpd="sng">
              <a:solidFill>
                <a:srgbClr val="2F471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00"/>
                </a:buClr>
                <a:buSzPts val="1600"/>
                <a:buFont typeface="Arial"/>
                <a:buNone/>
              </a:pPr>
              <a:r>
                <a:rPr lang="en-US" sz="1600" b="1" i="0" u="none" strike="noStrike" cap="none">
                  <a:solidFill>
                    <a:srgbClr val="FFFF00"/>
                  </a:solidFill>
                  <a:latin typeface="Arial"/>
                  <a:ea typeface="Arial"/>
                  <a:cs typeface="Arial"/>
                  <a:sym typeface="Arial"/>
                </a:rPr>
                <a:t>2</a:t>
              </a:r>
              <a:r>
                <a:rPr lang="en-US" sz="1600" b="1" i="0" u="none" strike="noStrike" cap="none" baseline="30000">
                  <a:solidFill>
                    <a:srgbClr val="FFFF00"/>
                  </a:solidFill>
                  <a:latin typeface="Arial"/>
                  <a:ea typeface="Arial"/>
                  <a:cs typeface="Arial"/>
                  <a:sym typeface="Arial"/>
                </a:rPr>
                <a:t>nd</a:t>
              </a:r>
              <a:r>
                <a:rPr lang="en-US" sz="1600" b="1" i="0" u="none" strike="noStrike" cap="none">
                  <a:solidFill>
                    <a:srgbClr val="FFFF00"/>
                  </a:solidFill>
                  <a:latin typeface="Arial"/>
                  <a:ea typeface="Arial"/>
                  <a:cs typeface="Arial"/>
                  <a:sym typeface="Arial"/>
                </a:rPr>
                <a:t>  Line</a:t>
              </a:r>
              <a:endParaRPr/>
            </a:p>
          </p:txBody>
        </p:sp>
        <p:sp>
          <p:nvSpPr>
            <p:cNvPr id="604" name="Google Shape;604;p36"/>
            <p:cNvSpPr/>
            <p:nvPr/>
          </p:nvSpPr>
          <p:spPr>
            <a:xfrm>
              <a:off x="6143412" y="4850288"/>
              <a:ext cx="596348" cy="435312"/>
            </a:xfrm>
            <a:prstGeom prst="downArrow">
              <a:avLst>
                <a:gd name="adj1" fmla="val 50000"/>
                <a:gd name="adj2" fmla="val 50000"/>
              </a:avLst>
            </a:prstGeom>
            <a:solidFill>
              <a:srgbClr val="8A5C01"/>
            </a:soli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605" name="Google Shape;605;p36"/>
            <p:cNvSpPr txBox="1"/>
            <p:nvPr/>
          </p:nvSpPr>
          <p:spPr>
            <a:xfrm>
              <a:off x="6469651" y="4777100"/>
              <a:ext cx="2282881"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00"/>
                </a:buClr>
                <a:buSzPts val="1600"/>
                <a:buFont typeface="Cambria"/>
                <a:buNone/>
              </a:pPr>
              <a:r>
                <a:rPr lang="en-US" sz="1600" b="0" i="0" u="none" strike="noStrike" cap="none">
                  <a:solidFill>
                    <a:srgbClr val="FFFF00"/>
                  </a:solidFill>
                  <a:latin typeface="Cambria"/>
                  <a:ea typeface="Cambria"/>
                  <a:cs typeface="Cambria"/>
                  <a:sym typeface="Cambria"/>
                </a:rPr>
                <a:t>If heart rate controlled</a:t>
              </a:r>
              <a:endParaRPr/>
            </a:p>
          </p:txBody>
        </p:sp>
      </p:grpSp>
      <p:sp>
        <p:nvSpPr>
          <p:cNvPr id="606" name="Google Shape;606;p36"/>
          <p:cNvSpPr txBox="1"/>
          <p:nvPr/>
        </p:nvSpPr>
        <p:spPr>
          <a:xfrm>
            <a:off x="9043161" y="4895641"/>
            <a:ext cx="3048000" cy="1569660"/>
          </a:xfrm>
          <a:prstGeom prst="rect">
            <a:avLst/>
          </a:prstGeom>
          <a:solidFill>
            <a:srgbClr val="33473C"/>
          </a:solidFill>
          <a:ln>
            <a:noFill/>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9F6F9"/>
              </a:buClr>
              <a:buSzPts val="3200"/>
              <a:buFont typeface="Arial"/>
              <a:buNone/>
            </a:pPr>
            <a:r>
              <a:rPr lang="en-US" sz="3200" b="0" i="0" u="none" strike="noStrike" cap="none">
                <a:solidFill>
                  <a:srgbClr val="E9F6F9"/>
                </a:solidFill>
                <a:latin typeface="Arial"/>
                <a:ea typeface="Arial"/>
                <a:cs typeface="Arial"/>
                <a:sym typeface="Arial"/>
              </a:rPr>
              <a:t>nicorandil, </a:t>
            </a:r>
            <a:endParaRPr/>
          </a:p>
          <a:p>
            <a:pPr marL="0" marR="0" lvl="0" indent="0" algn="ctr" rtl="0">
              <a:lnSpc>
                <a:spcPct val="100000"/>
              </a:lnSpc>
              <a:spcBef>
                <a:spcPts val="0"/>
              </a:spcBef>
              <a:spcAft>
                <a:spcPts val="0"/>
              </a:spcAft>
              <a:buClr>
                <a:srgbClr val="E9F6F9"/>
              </a:buClr>
              <a:buSzPts val="3200"/>
              <a:buFont typeface="Arial"/>
              <a:buNone/>
            </a:pPr>
            <a:r>
              <a:rPr lang="en-US" sz="3200" b="0" i="0" u="none" strike="noStrike" cap="none">
                <a:solidFill>
                  <a:srgbClr val="E9F6F9"/>
                </a:solidFill>
                <a:latin typeface="Arial"/>
                <a:ea typeface="Arial"/>
                <a:cs typeface="Arial"/>
                <a:sym typeface="Arial"/>
              </a:rPr>
              <a:t>ranolazine or </a:t>
            </a:r>
            <a:endParaRPr/>
          </a:p>
          <a:p>
            <a:pPr marL="0" marR="0" lvl="0" indent="0" algn="ctr" rtl="0">
              <a:lnSpc>
                <a:spcPct val="100000"/>
              </a:lnSpc>
              <a:spcBef>
                <a:spcPts val="0"/>
              </a:spcBef>
              <a:spcAft>
                <a:spcPts val="0"/>
              </a:spcAft>
              <a:buClr>
                <a:srgbClr val="E9F6F9"/>
              </a:buClr>
              <a:buSzPts val="3200"/>
              <a:buFont typeface="Arial"/>
              <a:buNone/>
            </a:pPr>
            <a:r>
              <a:rPr lang="en-US" sz="3200" b="0" i="0" u="none" strike="noStrike" cap="none">
                <a:solidFill>
                  <a:srgbClr val="E9F6F9"/>
                </a:solidFill>
                <a:latin typeface="Arial"/>
                <a:ea typeface="Arial"/>
                <a:cs typeface="Arial"/>
                <a:sym typeface="Arial"/>
              </a:rPr>
              <a:t>trimetazidine</a:t>
            </a:r>
            <a:endParaRPr/>
          </a:p>
        </p:txBody>
      </p:sp>
      <p:sp>
        <p:nvSpPr>
          <p:cNvPr id="607" name="Google Shape;607;p36"/>
          <p:cNvSpPr/>
          <p:nvPr/>
        </p:nvSpPr>
        <p:spPr>
          <a:xfrm>
            <a:off x="8948302" y="3808689"/>
            <a:ext cx="1205951" cy="1200329"/>
          </a:xfrm>
          <a:prstGeom prst="ellipse">
            <a:avLst/>
          </a:prstGeom>
          <a:solidFill>
            <a:srgbClr val="33473C"/>
          </a:solidFill>
          <a:ln w="12700" cap="flat" cmpd="sng">
            <a:solidFill>
              <a:srgbClr val="2F471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00"/>
              </a:buClr>
              <a:buSzPts val="2800"/>
              <a:buFont typeface="Arial"/>
              <a:buNone/>
            </a:pPr>
            <a:r>
              <a:rPr lang="en-US" sz="2800" b="1" i="0" u="none" strike="noStrike" cap="none">
                <a:solidFill>
                  <a:srgbClr val="FFFF00"/>
                </a:solidFill>
                <a:latin typeface="Arial"/>
                <a:ea typeface="Arial"/>
                <a:cs typeface="Arial"/>
                <a:sym typeface="Arial"/>
              </a:rPr>
              <a:t>3</a:t>
            </a:r>
            <a:r>
              <a:rPr lang="en-US" sz="2800" b="1" i="0" u="none" strike="noStrike" cap="none" baseline="30000">
                <a:solidFill>
                  <a:srgbClr val="FFFF00"/>
                </a:solidFill>
                <a:latin typeface="Arial"/>
                <a:ea typeface="Arial"/>
                <a:cs typeface="Arial"/>
                <a:sym typeface="Arial"/>
              </a:rPr>
              <a:t>rd</a:t>
            </a:r>
            <a:r>
              <a:rPr lang="en-US" sz="2800" b="1" i="0" u="none" strike="noStrike" cap="none">
                <a:solidFill>
                  <a:srgbClr val="FFFF00"/>
                </a:solidFill>
                <a:latin typeface="Arial"/>
                <a:ea typeface="Arial"/>
                <a:cs typeface="Arial"/>
                <a:sym typeface="Arial"/>
              </a:rPr>
              <a:t>   Line</a:t>
            </a:r>
            <a:endParaRPr/>
          </a:p>
        </p:txBody>
      </p:sp>
      <p:sp>
        <p:nvSpPr>
          <p:cNvPr id="608" name="Google Shape;608;p36"/>
          <p:cNvSpPr/>
          <p:nvPr/>
        </p:nvSpPr>
        <p:spPr>
          <a:xfrm>
            <a:off x="10182852" y="4323667"/>
            <a:ext cx="596348" cy="665780"/>
          </a:xfrm>
          <a:prstGeom prst="downArrow">
            <a:avLst>
              <a:gd name="adj1" fmla="val 50000"/>
              <a:gd name="adj2" fmla="val 50000"/>
            </a:avLst>
          </a:prstGeom>
          <a:solidFill>
            <a:srgbClr val="86A794"/>
          </a:soli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609" name="Google Shape;609;p36"/>
          <p:cNvSpPr/>
          <p:nvPr/>
        </p:nvSpPr>
        <p:spPr>
          <a:xfrm rot="-1527862">
            <a:off x="4487960" y="4505137"/>
            <a:ext cx="596348" cy="965436"/>
          </a:xfrm>
          <a:prstGeom prst="rightArrow">
            <a:avLst>
              <a:gd name="adj1" fmla="val 50000"/>
              <a:gd name="adj2" fmla="val 50000"/>
            </a:avLst>
          </a:prstGeom>
          <a:gradFill>
            <a:gsLst>
              <a:gs pos="0">
                <a:srgbClr val="A3ECDA"/>
              </a:gs>
              <a:gs pos="50000">
                <a:srgbClr val="91EDD6"/>
              </a:gs>
              <a:gs pos="100000">
                <a:srgbClr val="7BD6C0"/>
              </a:gs>
            </a:gsLst>
            <a:lin ang="5400000" scaled="0"/>
          </a:gra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610" name="Google Shape;610;p36"/>
          <p:cNvSpPr/>
          <p:nvPr/>
        </p:nvSpPr>
        <p:spPr>
          <a:xfrm>
            <a:off x="8632347" y="5189947"/>
            <a:ext cx="583092" cy="965436"/>
          </a:xfrm>
          <a:prstGeom prst="rightArrow">
            <a:avLst>
              <a:gd name="adj1" fmla="val 50000"/>
              <a:gd name="adj2" fmla="val 50000"/>
            </a:avLst>
          </a:prstGeom>
          <a:gradFill>
            <a:gsLst>
              <a:gs pos="0">
                <a:srgbClr val="A3ECDA"/>
              </a:gs>
              <a:gs pos="50000">
                <a:srgbClr val="91EDD6"/>
              </a:gs>
              <a:gs pos="100000">
                <a:srgbClr val="7BD6C0"/>
              </a:gs>
            </a:gsLst>
            <a:lin ang="5400000" scaled="0"/>
          </a:gra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grpSp>
        <p:nvGrpSpPr>
          <p:cNvPr id="611" name="Google Shape;611;p36"/>
          <p:cNvGrpSpPr/>
          <p:nvPr/>
        </p:nvGrpSpPr>
        <p:grpSpPr>
          <a:xfrm>
            <a:off x="5049180" y="5453887"/>
            <a:ext cx="3721391" cy="1242395"/>
            <a:chOff x="5026071" y="4393183"/>
            <a:chExt cx="3721391" cy="1242395"/>
          </a:xfrm>
        </p:grpSpPr>
        <p:sp>
          <p:nvSpPr>
            <p:cNvPr id="612" name="Google Shape;612;p36"/>
            <p:cNvSpPr txBox="1"/>
            <p:nvPr/>
          </p:nvSpPr>
          <p:spPr>
            <a:xfrm>
              <a:off x="5103114" y="5112358"/>
              <a:ext cx="3644348" cy="523220"/>
            </a:xfrm>
            <a:prstGeom prst="rect">
              <a:avLst/>
            </a:prstGeom>
            <a:solidFill>
              <a:schemeClr val="accent6"/>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2060"/>
                </a:buClr>
                <a:buSzPts val="2800"/>
                <a:buFont typeface="Arial"/>
                <a:buNone/>
              </a:pPr>
              <a:r>
                <a:rPr lang="en-US" sz="2800" b="0" i="0" u="none" strike="noStrike" cap="none">
                  <a:solidFill>
                    <a:srgbClr val="002060"/>
                  </a:solidFill>
                  <a:latin typeface="Arial"/>
                  <a:ea typeface="Arial"/>
                  <a:cs typeface="Arial"/>
                  <a:sym typeface="Arial"/>
                </a:rPr>
                <a:t>Ivabradine</a:t>
              </a:r>
              <a:endParaRPr/>
            </a:p>
          </p:txBody>
        </p:sp>
        <p:sp>
          <p:nvSpPr>
            <p:cNvPr id="613" name="Google Shape;613;p36"/>
            <p:cNvSpPr/>
            <p:nvPr/>
          </p:nvSpPr>
          <p:spPr>
            <a:xfrm>
              <a:off x="5026071" y="4393183"/>
              <a:ext cx="836990" cy="805461"/>
            </a:xfrm>
            <a:prstGeom prst="ellipse">
              <a:avLst/>
            </a:prstGeom>
            <a:solidFill>
              <a:srgbClr val="8A5C01"/>
            </a:solidFill>
            <a:ln w="12700" cap="flat" cmpd="sng">
              <a:solidFill>
                <a:srgbClr val="2F471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00"/>
                </a:buClr>
                <a:buSzPts val="1600"/>
                <a:buFont typeface="Arial"/>
                <a:buNone/>
              </a:pPr>
              <a:r>
                <a:rPr lang="en-US" sz="1600" b="1" i="0" u="none" strike="noStrike" cap="none">
                  <a:solidFill>
                    <a:srgbClr val="FFFF00"/>
                  </a:solidFill>
                  <a:latin typeface="Arial"/>
                  <a:ea typeface="Arial"/>
                  <a:cs typeface="Arial"/>
                  <a:sym typeface="Arial"/>
                </a:rPr>
                <a:t>2</a:t>
              </a:r>
              <a:r>
                <a:rPr lang="en-US" sz="1600" b="1" i="0" u="none" strike="noStrike" cap="none" baseline="30000">
                  <a:solidFill>
                    <a:srgbClr val="FFFF00"/>
                  </a:solidFill>
                  <a:latin typeface="Arial"/>
                  <a:ea typeface="Arial"/>
                  <a:cs typeface="Arial"/>
                  <a:sym typeface="Arial"/>
                </a:rPr>
                <a:t>nd</a:t>
              </a:r>
              <a:r>
                <a:rPr lang="en-US" sz="1600" b="1" i="0" u="none" strike="noStrike" cap="none">
                  <a:solidFill>
                    <a:srgbClr val="FFFF00"/>
                  </a:solidFill>
                  <a:latin typeface="Arial"/>
                  <a:ea typeface="Arial"/>
                  <a:cs typeface="Arial"/>
                  <a:sym typeface="Arial"/>
                </a:rPr>
                <a:t>  Line</a:t>
              </a:r>
              <a:endParaRPr/>
            </a:p>
          </p:txBody>
        </p:sp>
        <p:sp>
          <p:nvSpPr>
            <p:cNvPr id="614" name="Google Shape;614;p36"/>
            <p:cNvSpPr/>
            <p:nvPr/>
          </p:nvSpPr>
          <p:spPr>
            <a:xfrm>
              <a:off x="6143412" y="4850288"/>
              <a:ext cx="596348" cy="435312"/>
            </a:xfrm>
            <a:prstGeom prst="downArrow">
              <a:avLst>
                <a:gd name="adj1" fmla="val 50000"/>
                <a:gd name="adj2" fmla="val 50000"/>
              </a:avLst>
            </a:prstGeom>
            <a:solidFill>
              <a:srgbClr val="8A5C01"/>
            </a:soli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615" name="Google Shape;615;p36"/>
            <p:cNvSpPr txBox="1"/>
            <p:nvPr/>
          </p:nvSpPr>
          <p:spPr>
            <a:xfrm>
              <a:off x="6456399" y="4763848"/>
              <a:ext cx="1789851" cy="33855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00"/>
                </a:buClr>
                <a:buSzPts val="1600"/>
                <a:buFont typeface="Cambria"/>
                <a:buNone/>
              </a:pPr>
              <a:r>
                <a:rPr lang="en-US" sz="1600" b="0" i="0" u="none" strike="noStrike" cap="none">
                  <a:solidFill>
                    <a:srgbClr val="FFFF00"/>
                  </a:solidFill>
                  <a:latin typeface="Cambria"/>
                  <a:ea typeface="Cambria"/>
                  <a:cs typeface="Cambria"/>
                  <a:sym typeface="Cambria"/>
                </a:rPr>
                <a:t>If heart rate high</a:t>
              </a:r>
              <a:endParaRPr/>
            </a:p>
          </p:txBody>
        </p:sp>
      </p:grpSp>
      <p:sp>
        <p:nvSpPr>
          <p:cNvPr id="616" name="Google Shape;616;p36"/>
          <p:cNvSpPr/>
          <p:nvPr/>
        </p:nvSpPr>
        <p:spPr>
          <a:xfrm rot="1875969">
            <a:off x="4535690" y="5960884"/>
            <a:ext cx="596348" cy="965436"/>
          </a:xfrm>
          <a:prstGeom prst="rightArrow">
            <a:avLst>
              <a:gd name="adj1" fmla="val 50000"/>
              <a:gd name="adj2" fmla="val 50000"/>
            </a:avLst>
          </a:prstGeom>
          <a:gradFill>
            <a:gsLst>
              <a:gs pos="0">
                <a:srgbClr val="A3ECDA"/>
              </a:gs>
              <a:gs pos="50000">
                <a:srgbClr val="91EDD6"/>
              </a:gs>
              <a:gs pos="100000">
                <a:srgbClr val="7BD6C0"/>
              </a:gs>
            </a:gsLst>
            <a:lin ang="5400000" scaled="0"/>
          </a:gra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pic>
        <p:nvPicPr>
          <p:cNvPr id="617" name="Google Shape;617;p36"/>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cxnSp>
        <p:nvCxnSpPr>
          <p:cNvPr id="622" name="Google Shape;622;p37"/>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623" name="Google Shape;623;p37"/>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624" name="Google Shape;624;p37"/>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sz="4800" b="0" i="0" u="none" strike="noStrike" cap="none">
              <a:solidFill>
                <a:srgbClr val="FDD075"/>
              </a:solidFill>
              <a:latin typeface="Arial"/>
              <a:ea typeface="Arial"/>
              <a:cs typeface="Arial"/>
              <a:sym typeface="Arial"/>
            </a:endParaRPr>
          </a:p>
        </p:txBody>
      </p:sp>
      <p:sp>
        <p:nvSpPr>
          <p:cNvPr id="625" name="Google Shape;625;p37"/>
          <p:cNvSpPr/>
          <p:nvPr/>
        </p:nvSpPr>
        <p:spPr>
          <a:xfrm>
            <a:off x="464234" y="1666057"/>
            <a:ext cx="6320961"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D6BE0B"/>
              </a:buClr>
              <a:buSzPts val="3600"/>
              <a:buFont typeface="Arial"/>
              <a:buNone/>
            </a:pPr>
            <a:r>
              <a:rPr lang="en-US" sz="3600" b="0" i="0" u="none" strike="noStrike" cap="none">
                <a:solidFill>
                  <a:srgbClr val="D6BE0B"/>
                </a:solidFill>
                <a:latin typeface="Arial"/>
                <a:ea typeface="Arial"/>
                <a:cs typeface="Arial"/>
                <a:sym typeface="Arial"/>
              </a:rPr>
              <a:t>Event prevention medication: </a:t>
            </a:r>
            <a:endParaRPr sz="2000" b="0" i="0" u="none" strike="noStrike" cap="none">
              <a:solidFill>
                <a:srgbClr val="D6BE0B"/>
              </a:solidFill>
              <a:latin typeface="Corbel"/>
              <a:ea typeface="Corbel"/>
              <a:cs typeface="Corbel"/>
              <a:sym typeface="Corbel"/>
            </a:endParaRPr>
          </a:p>
        </p:txBody>
      </p:sp>
      <p:pic>
        <p:nvPicPr>
          <p:cNvPr id="626" name="Google Shape;626;p37"/>
          <p:cNvPicPr preferRelativeResize="0"/>
          <p:nvPr/>
        </p:nvPicPr>
        <p:blipFill rotWithShape="1">
          <a:blip r:embed="rId3">
            <a:alphaModFix/>
          </a:blip>
          <a:srcRect/>
          <a:stretch/>
        </p:blipFill>
        <p:spPr>
          <a:xfrm>
            <a:off x="7858537" y="2352767"/>
            <a:ext cx="4196798" cy="4458848"/>
          </a:xfrm>
          <a:prstGeom prst="rect">
            <a:avLst/>
          </a:prstGeom>
          <a:noFill/>
          <a:ln>
            <a:noFill/>
          </a:ln>
        </p:spPr>
      </p:pic>
      <p:cxnSp>
        <p:nvCxnSpPr>
          <p:cNvPr id="627" name="Google Shape;627;p37"/>
          <p:cNvCxnSpPr/>
          <p:nvPr/>
        </p:nvCxnSpPr>
        <p:spPr>
          <a:xfrm rot="-5400000">
            <a:off x="9175221" y="2575643"/>
            <a:ext cx="1779600" cy="304800"/>
          </a:xfrm>
          <a:prstGeom prst="bentConnector3">
            <a:avLst>
              <a:gd name="adj1" fmla="val 81274"/>
            </a:avLst>
          </a:prstGeom>
          <a:noFill/>
          <a:ln w="38100" cap="flat" cmpd="sng">
            <a:solidFill>
              <a:srgbClr val="D6BE0B"/>
            </a:solidFill>
            <a:prstDash val="solid"/>
            <a:miter lim="800000"/>
            <a:headEnd type="triangle" w="med" len="med"/>
            <a:tailEnd type="triangle" w="med" len="med"/>
          </a:ln>
          <a:effectLst>
            <a:outerShdw blurRad="50800" dist="38100" dir="2700000" algn="tl" rotWithShape="0">
              <a:srgbClr val="000000">
                <a:alpha val="40000"/>
              </a:srgbClr>
            </a:outerShdw>
          </a:effectLst>
        </p:spPr>
      </p:cxnSp>
      <p:cxnSp>
        <p:nvCxnSpPr>
          <p:cNvPr id="628" name="Google Shape;628;p37"/>
          <p:cNvCxnSpPr/>
          <p:nvPr/>
        </p:nvCxnSpPr>
        <p:spPr>
          <a:xfrm rot="-5400000">
            <a:off x="10060154" y="2700502"/>
            <a:ext cx="1299900" cy="640800"/>
          </a:xfrm>
          <a:prstGeom prst="bentConnector3">
            <a:avLst>
              <a:gd name="adj1" fmla="val 50004"/>
            </a:avLst>
          </a:prstGeom>
          <a:noFill/>
          <a:ln w="38100" cap="flat" cmpd="sng">
            <a:solidFill>
              <a:srgbClr val="476B2D"/>
            </a:solidFill>
            <a:prstDash val="solid"/>
            <a:miter lim="800000"/>
            <a:headEnd type="triangle" w="med" len="med"/>
            <a:tailEnd type="triangle" w="med" len="med"/>
          </a:ln>
          <a:effectLst>
            <a:outerShdw blurRad="50800" dist="38100" dir="2700000" algn="tl" rotWithShape="0">
              <a:srgbClr val="000000">
                <a:alpha val="40000"/>
              </a:srgbClr>
            </a:outerShdw>
          </a:effectLst>
        </p:spPr>
      </p:cxnSp>
      <p:sp>
        <p:nvSpPr>
          <p:cNvPr id="629" name="Google Shape;629;p37"/>
          <p:cNvSpPr txBox="1"/>
          <p:nvPr/>
        </p:nvSpPr>
        <p:spPr>
          <a:xfrm>
            <a:off x="9956936" y="1464849"/>
            <a:ext cx="1749287" cy="338554"/>
          </a:xfrm>
          <a:prstGeom prst="rect">
            <a:avLst/>
          </a:prstGeom>
          <a:noFill/>
          <a:ln w="9525" cap="flat" cmpd="sng">
            <a:solidFill>
              <a:srgbClr val="D6BE0B"/>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i="0" u="none" strike="noStrike" cap="none">
                <a:solidFill>
                  <a:srgbClr val="D6BE0B"/>
                </a:solidFill>
                <a:latin typeface="Arial"/>
                <a:ea typeface="Arial"/>
                <a:cs typeface="Arial"/>
                <a:sym typeface="Arial"/>
              </a:rPr>
              <a:t>Thin fibrous cap</a:t>
            </a:r>
            <a:endParaRPr sz="1600" b="1">
              <a:solidFill>
                <a:schemeClr val="lt1"/>
              </a:solidFill>
              <a:latin typeface="Corbel"/>
              <a:ea typeface="Corbel"/>
              <a:cs typeface="Corbel"/>
              <a:sym typeface="Corbel"/>
            </a:endParaRPr>
          </a:p>
        </p:txBody>
      </p:sp>
      <p:sp>
        <p:nvSpPr>
          <p:cNvPr id="630" name="Google Shape;630;p37"/>
          <p:cNvSpPr txBox="1"/>
          <p:nvPr/>
        </p:nvSpPr>
        <p:spPr>
          <a:xfrm>
            <a:off x="10376449" y="1988320"/>
            <a:ext cx="1749287" cy="338554"/>
          </a:xfrm>
          <a:prstGeom prst="rect">
            <a:avLst/>
          </a:prstGeom>
          <a:noFill/>
          <a:ln w="9525" cap="flat" cmpd="sng">
            <a:solidFill>
              <a:srgbClr val="D6BE0B"/>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i="0" u="none" strike="noStrike" cap="none">
                <a:solidFill>
                  <a:srgbClr val="D6BE0B"/>
                </a:solidFill>
                <a:latin typeface="Arial"/>
                <a:ea typeface="Arial"/>
                <a:cs typeface="Arial"/>
                <a:sym typeface="Arial"/>
              </a:rPr>
              <a:t>Large Lipid Core</a:t>
            </a:r>
            <a:endParaRPr sz="1600" b="1">
              <a:solidFill>
                <a:schemeClr val="lt1"/>
              </a:solidFill>
              <a:latin typeface="Corbel"/>
              <a:ea typeface="Corbel"/>
              <a:cs typeface="Corbel"/>
              <a:sym typeface="Corbel"/>
            </a:endParaRPr>
          </a:p>
        </p:txBody>
      </p:sp>
      <p:cxnSp>
        <p:nvCxnSpPr>
          <p:cNvPr id="631" name="Google Shape;631;p37"/>
          <p:cNvCxnSpPr/>
          <p:nvPr/>
        </p:nvCxnSpPr>
        <p:spPr>
          <a:xfrm rot="10800000">
            <a:off x="7619918" y="4161184"/>
            <a:ext cx="1199400" cy="1066800"/>
          </a:xfrm>
          <a:prstGeom prst="bentConnector3">
            <a:avLst>
              <a:gd name="adj1" fmla="val 49997"/>
            </a:avLst>
          </a:prstGeom>
          <a:noFill/>
          <a:ln w="38100" cap="flat" cmpd="sng">
            <a:solidFill>
              <a:srgbClr val="476B2D"/>
            </a:solidFill>
            <a:prstDash val="solid"/>
            <a:miter lim="800000"/>
            <a:headEnd type="triangle" w="med" len="med"/>
            <a:tailEnd type="triangle" w="med" len="med"/>
          </a:ln>
          <a:effectLst>
            <a:outerShdw blurRad="50800" dist="38100" dir="2700000" algn="tl" rotWithShape="0">
              <a:srgbClr val="000000">
                <a:alpha val="40000"/>
              </a:srgbClr>
            </a:outerShdw>
          </a:effectLst>
        </p:spPr>
      </p:cxnSp>
      <p:sp>
        <p:nvSpPr>
          <p:cNvPr id="632" name="Google Shape;632;p37"/>
          <p:cNvSpPr txBox="1"/>
          <p:nvPr/>
        </p:nvSpPr>
        <p:spPr>
          <a:xfrm>
            <a:off x="5751440" y="3991904"/>
            <a:ext cx="1749287" cy="338554"/>
          </a:xfrm>
          <a:prstGeom prst="rect">
            <a:avLst/>
          </a:prstGeom>
          <a:noFill/>
          <a:ln w="9525" cap="flat" cmpd="sng">
            <a:solidFill>
              <a:srgbClr val="D6BE0B"/>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i="0" u="none" strike="noStrike" cap="none">
                <a:solidFill>
                  <a:srgbClr val="D6BE0B"/>
                </a:solidFill>
                <a:latin typeface="Arial"/>
                <a:ea typeface="Arial"/>
                <a:cs typeface="Arial"/>
                <a:sym typeface="Arial"/>
              </a:rPr>
              <a:t>Thick fibrous cap</a:t>
            </a:r>
            <a:endParaRPr sz="1600" b="1">
              <a:solidFill>
                <a:schemeClr val="lt1"/>
              </a:solidFill>
              <a:latin typeface="Corbel"/>
              <a:ea typeface="Corbel"/>
              <a:cs typeface="Corbel"/>
              <a:sym typeface="Corbel"/>
            </a:endParaRPr>
          </a:p>
        </p:txBody>
      </p:sp>
      <p:cxnSp>
        <p:nvCxnSpPr>
          <p:cNvPr id="633" name="Google Shape;633;p37"/>
          <p:cNvCxnSpPr/>
          <p:nvPr/>
        </p:nvCxnSpPr>
        <p:spPr>
          <a:xfrm rot="10800000" flipH="1">
            <a:off x="7673005" y="5386905"/>
            <a:ext cx="1430400" cy="430200"/>
          </a:xfrm>
          <a:prstGeom prst="bentConnector3">
            <a:avLst>
              <a:gd name="adj1" fmla="val 38882"/>
            </a:avLst>
          </a:prstGeom>
          <a:noFill/>
          <a:ln w="38100" cap="flat" cmpd="sng">
            <a:solidFill>
              <a:srgbClr val="476B2D"/>
            </a:solidFill>
            <a:prstDash val="solid"/>
            <a:miter lim="800000"/>
            <a:headEnd type="triangle" w="med" len="med"/>
            <a:tailEnd type="triangle" w="med" len="med"/>
          </a:ln>
          <a:effectLst>
            <a:outerShdw blurRad="50800" dist="38100" dir="2700000" algn="tl" rotWithShape="0">
              <a:srgbClr val="000000">
                <a:alpha val="40000"/>
              </a:srgbClr>
            </a:outerShdw>
          </a:effectLst>
        </p:spPr>
      </p:cxnSp>
      <p:sp>
        <p:nvSpPr>
          <p:cNvPr id="634" name="Google Shape;634;p37"/>
          <p:cNvSpPr txBox="1"/>
          <p:nvPr/>
        </p:nvSpPr>
        <p:spPr>
          <a:xfrm>
            <a:off x="5751440" y="5647828"/>
            <a:ext cx="1749287" cy="338554"/>
          </a:xfrm>
          <a:prstGeom prst="rect">
            <a:avLst/>
          </a:prstGeom>
          <a:noFill/>
          <a:ln w="9525" cap="flat" cmpd="sng">
            <a:solidFill>
              <a:srgbClr val="D6BE0B"/>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i="0" u="none" strike="noStrike" cap="none">
                <a:solidFill>
                  <a:srgbClr val="D6BE0B"/>
                </a:solidFill>
                <a:latin typeface="Arial"/>
                <a:ea typeface="Arial"/>
                <a:cs typeface="Arial"/>
                <a:sym typeface="Arial"/>
              </a:rPr>
              <a:t>Small Lipid Core</a:t>
            </a:r>
            <a:endParaRPr sz="1600" b="1">
              <a:solidFill>
                <a:schemeClr val="lt1"/>
              </a:solidFill>
              <a:latin typeface="Corbel"/>
              <a:ea typeface="Corbel"/>
              <a:cs typeface="Corbel"/>
              <a:sym typeface="Corbel"/>
            </a:endParaRPr>
          </a:p>
        </p:txBody>
      </p:sp>
      <p:sp>
        <p:nvSpPr>
          <p:cNvPr id="635" name="Google Shape;635;p37"/>
          <p:cNvSpPr/>
          <p:nvPr/>
        </p:nvSpPr>
        <p:spPr>
          <a:xfrm>
            <a:off x="119680" y="2497748"/>
            <a:ext cx="4782078"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a:pPr>
            <a:r>
              <a:rPr lang="en-US" sz="3600" b="1">
                <a:solidFill>
                  <a:srgbClr val="002060"/>
                </a:solidFill>
                <a:latin typeface="Arial"/>
                <a:ea typeface="Arial"/>
                <a:cs typeface="Arial"/>
                <a:sym typeface="Arial"/>
              </a:rPr>
              <a:t>Anti – thrombotic: </a:t>
            </a:r>
            <a:endParaRPr sz="2000" b="1" i="0" u="none" strike="noStrike" cap="none">
              <a:solidFill>
                <a:srgbClr val="002060"/>
              </a:solidFill>
              <a:latin typeface="Corbel"/>
              <a:ea typeface="Corbel"/>
              <a:cs typeface="Corbel"/>
              <a:sym typeface="Corbel"/>
            </a:endParaRPr>
          </a:p>
        </p:txBody>
      </p:sp>
      <p:sp>
        <p:nvSpPr>
          <p:cNvPr id="636" name="Google Shape;636;p37"/>
          <p:cNvSpPr txBox="1"/>
          <p:nvPr/>
        </p:nvSpPr>
        <p:spPr>
          <a:xfrm>
            <a:off x="940371" y="3169830"/>
            <a:ext cx="3161218" cy="1200329"/>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chemeClr val="lt1"/>
              </a:buClr>
              <a:buSzPts val="2400"/>
              <a:buFont typeface="Noto Sans Symbols"/>
              <a:buChar char="▪"/>
            </a:pPr>
            <a:r>
              <a:rPr lang="en-US" sz="2400" b="0" i="0" u="none" strike="noStrike" cap="none">
                <a:solidFill>
                  <a:schemeClr val="lt1"/>
                </a:solidFill>
                <a:latin typeface="Arial"/>
                <a:ea typeface="Arial"/>
                <a:cs typeface="Arial"/>
                <a:sym typeface="Arial"/>
              </a:rPr>
              <a:t>Aspirin.</a:t>
            </a:r>
            <a:endParaRPr/>
          </a:p>
          <a:p>
            <a:pPr marL="342900" marR="0" lvl="0" indent="-342900" algn="l" rtl="0">
              <a:spcBef>
                <a:spcPts val="0"/>
              </a:spcBef>
              <a:spcAft>
                <a:spcPts val="0"/>
              </a:spcAft>
              <a:buClr>
                <a:schemeClr val="lt1"/>
              </a:buClr>
              <a:buSzPts val="2400"/>
              <a:buFont typeface="Noto Sans Symbols"/>
              <a:buChar char="▪"/>
            </a:pPr>
            <a:r>
              <a:rPr lang="en-US" sz="2400">
                <a:solidFill>
                  <a:schemeClr val="lt1"/>
                </a:solidFill>
                <a:latin typeface="Arial"/>
                <a:ea typeface="Arial"/>
                <a:cs typeface="Arial"/>
                <a:sym typeface="Arial"/>
              </a:rPr>
              <a:t>P2Y12 inhibitors.</a:t>
            </a:r>
            <a:endParaRPr/>
          </a:p>
          <a:p>
            <a:pPr marL="342900" marR="0" lvl="0" indent="-342900" algn="l" rtl="0">
              <a:spcBef>
                <a:spcPts val="0"/>
              </a:spcBef>
              <a:spcAft>
                <a:spcPts val="0"/>
              </a:spcAft>
              <a:buClr>
                <a:schemeClr val="lt1"/>
              </a:buClr>
              <a:buSzPts val="2400"/>
              <a:buFont typeface="Noto Sans Symbols"/>
              <a:buChar char="▪"/>
            </a:pPr>
            <a:r>
              <a:rPr lang="en-US" sz="2400">
                <a:solidFill>
                  <a:schemeClr val="lt1"/>
                </a:solidFill>
                <a:latin typeface="Arial"/>
                <a:ea typeface="Arial"/>
                <a:cs typeface="Arial"/>
                <a:sym typeface="Arial"/>
              </a:rPr>
              <a:t>Rivaroxaban 2.5mg</a:t>
            </a:r>
            <a:endParaRPr sz="1200">
              <a:solidFill>
                <a:schemeClr val="lt1"/>
              </a:solidFill>
              <a:latin typeface="Corbel"/>
              <a:ea typeface="Corbel"/>
              <a:cs typeface="Corbel"/>
              <a:sym typeface="Corbel"/>
            </a:endParaRPr>
          </a:p>
        </p:txBody>
      </p:sp>
      <p:sp>
        <p:nvSpPr>
          <p:cNvPr id="637" name="Google Shape;637;p37"/>
          <p:cNvSpPr txBox="1"/>
          <p:nvPr/>
        </p:nvSpPr>
        <p:spPr>
          <a:xfrm>
            <a:off x="4638266" y="2603321"/>
            <a:ext cx="3286538" cy="52322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rgbClr val="FFFFFF"/>
              </a:buClr>
              <a:buSzPts val="1400"/>
              <a:buFont typeface="Noto Sans Symbols"/>
              <a:buChar char="✔"/>
            </a:pPr>
            <a:r>
              <a:rPr lang="en-US" sz="1400" i="0" u="none" strike="noStrike" cap="none">
                <a:solidFill>
                  <a:srgbClr val="FFFFFF"/>
                </a:solidFill>
                <a:latin typeface="Arial"/>
                <a:ea typeface="Arial"/>
                <a:cs typeface="Arial"/>
                <a:sym typeface="Arial"/>
              </a:rPr>
              <a:t>Prevent subclinical plaque growth.</a:t>
            </a:r>
            <a:endParaRPr/>
          </a:p>
          <a:p>
            <a:pPr marL="285750" marR="0" lvl="0" indent="-285750" algn="l" rtl="0">
              <a:spcBef>
                <a:spcPts val="0"/>
              </a:spcBef>
              <a:spcAft>
                <a:spcPts val="0"/>
              </a:spcAft>
              <a:buClr>
                <a:srgbClr val="FFFFFF"/>
              </a:buClr>
              <a:buSzPts val="1400"/>
              <a:buFont typeface="Noto Sans Symbols"/>
              <a:buChar char="✔"/>
            </a:pPr>
            <a:r>
              <a:rPr lang="en-US" sz="1400">
                <a:solidFill>
                  <a:srgbClr val="FFFFFF"/>
                </a:solidFill>
                <a:latin typeface="Arial"/>
                <a:ea typeface="Arial"/>
                <a:cs typeface="Arial"/>
                <a:sym typeface="Arial"/>
              </a:rPr>
              <a:t>Prevent myocardial infarction.</a:t>
            </a:r>
            <a:endParaRPr sz="1100">
              <a:solidFill>
                <a:schemeClr val="lt1"/>
              </a:solidFill>
              <a:latin typeface="Corbel"/>
              <a:ea typeface="Corbel"/>
              <a:cs typeface="Corbel"/>
              <a:sym typeface="Corbel"/>
            </a:endParaRPr>
          </a:p>
        </p:txBody>
      </p:sp>
      <p:sp>
        <p:nvSpPr>
          <p:cNvPr id="638" name="Google Shape;638;p37"/>
          <p:cNvSpPr/>
          <p:nvPr/>
        </p:nvSpPr>
        <p:spPr>
          <a:xfrm>
            <a:off x="119680" y="4620024"/>
            <a:ext cx="5118709"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2"/>
            </a:pPr>
            <a:r>
              <a:rPr lang="en-US" sz="3600" b="1">
                <a:solidFill>
                  <a:srgbClr val="002060"/>
                </a:solidFill>
                <a:latin typeface="Arial"/>
                <a:ea typeface="Arial"/>
                <a:cs typeface="Arial"/>
                <a:sym typeface="Arial"/>
              </a:rPr>
              <a:t>Plaque Stabilization: </a:t>
            </a:r>
            <a:endParaRPr sz="2000" b="1" i="0" u="none" strike="noStrike" cap="none">
              <a:solidFill>
                <a:srgbClr val="002060"/>
              </a:solidFill>
              <a:latin typeface="Corbel"/>
              <a:ea typeface="Corbel"/>
              <a:cs typeface="Corbel"/>
              <a:sym typeface="Corbel"/>
            </a:endParaRPr>
          </a:p>
        </p:txBody>
      </p:sp>
      <p:sp>
        <p:nvSpPr>
          <p:cNvPr id="639" name="Google Shape;639;p37"/>
          <p:cNvSpPr txBox="1"/>
          <p:nvPr/>
        </p:nvSpPr>
        <p:spPr>
          <a:xfrm>
            <a:off x="4982814" y="4834787"/>
            <a:ext cx="3286538" cy="338554"/>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rgbClr val="FFFFFF"/>
              </a:buClr>
              <a:buSzPts val="1600"/>
              <a:buFont typeface="Noto Sans Symbols"/>
              <a:buChar char="✔"/>
            </a:pPr>
            <a:r>
              <a:rPr lang="en-US" sz="1600" i="0" u="none" strike="noStrike" cap="none">
                <a:solidFill>
                  <a:srgbClr val="FFFFFF"/>
                </a:solidFill>
                <a:latin typeface="Arial"/>
                <a:ea typeface="Arial"/>
                <a:cs typeface="Arial"/>
                <a:sym typeface="Arial"/>
              </a:rPr>
              <a:t>Avoid plaque rupture.</a:t>
            </a:r>
            <a:endParaRPr/>
          </a:p>
        </p:txBody>
      </p:sp>
      <p:sp>
        <p:nvSpPr>
          <p:cNvPr id="640" name="Google Shape;640;p37"/>
          <p:cNvSpPr txBox="1"/>
          <p:nvPr/>
        </p:nvSpPr>
        <p:spPr>
          <a:xfrm>
            <a:off x="940371" y="5386217"/>
            <a:ext cx="3161218" cy="1200329"/>
          </a:xfrm>
          <a:prstGeom prst="rect">
            <a:avLst/>
          </a:prstGeom>
          <a:noFill/>
          <a:ln>
            <a:noFill/>
          </a:ln>
        </p:spPr>
        <p:txBody>
          <a:bodyPr spcFirstLastPara="1" wrap="square" lIns="91425" tIns="45700" rIns="91425" bIns="45700" anchor="t" anchorCtr="0">
            <a:spAutoFit/>
          </a:bodyPr>
          <a:lstStyle/>
          <a:p>
            <a:pPr marL="342900" marR="0" lvl="0" indent="-342900" algn="l" rtl="0">
              <a:spcBef>
                <a:spcPts val="0"/>
              </a:spcBef>
              <a:spcAft>
                <a:spcPts val="0"/>
              </a:spcAft>
              <a:buClr>
                <a:schemeClr val="lt1"/>
              </a:buClr>
              <a:buSzPts val="2400"/>
              <a:buFont typeface="Noto Sans Symbols"/>
              <a:buChar char="▪"/>
            </a:pPr>
            <a:r>
              <a:rPr lang="en-US" sz="2400" b="0" i="0" u="none" strike="noStrike" cap="none">
                <a:solidFill>
                  <a:schemeClr val="lt1"/>
                </a:solidFill>
                <a:latin typeface="Arial"/>
                <a:ea typeface="Arial"/>
                <a:cs typeface="Arial"/>
                <a:sym typeface="Arial"/>
              </a:rPr>
              <a:t>Statins.</a:t>
            </a:r>
            <a:endParaRPr/>
          </a:p>
          <a:p>
            <a:pPr marL="342900" marR="0" lvl="0" indent="-342900" algn="l" rtl="0">
              <a:spcBef>
                <a:spcPts val="0"/>
              </a:spcBef>
              <a:spcAft>
                <a:spcPts val="0"/>
              </a:spcAft>
              <a:buClr>
                <a:schemeClr val="lt1"/>
              </a:buClr>
              <a:buSzPts val="2400"/>
              <a:buFont typeface="Noto Sans Symbols"/>
              <a:buChar char="▪"/>
            </a:pPr>
            <a:r>
              <a:rPr lang="en-US" sz="2400">
                <a:solidFill>
                  <a:schemeClr val="lt1"/>
                </a:solidFill>
                <a:latin typeface="Arial"/>
                <a:ea typeface="Arial"/>
                <a:cs typeface="Arial"/>
                <a:sym typeface="Arial"/>
              </a:rPr>
              <a:t>RAS blockers.</a:t>
            </a:r>
            <a:endParaRPr/>
          </a:p>
          <a:p>
            <a:pPr marL="342900" marR="0" lvl="0" indent="-342900" algn="l" rtl="0">
              <a:spcBef>
                <a:spcPts val="0"/>
              </a:spcBef>
              <a:spcAft>
                <a:spcPts val="0"/>
              </a:spcAft>
              <a:buClr>
                <a:schemeClr val="lt1"/>
              </a:buClr>
              <a:buSzPts val="2400"/>
              <a:buFont typeface="Noto Sans Symbols"/>
              <a:buChar char="▪"/>
            </a:pPr>
            <a:r>
              <a:rPr lang="en-US" sz="2400">
                <a:solidFill>
                  <a:schemeClr val="lt1"/>
                </a:solidFill>
                <a:latin typeface="Arial"/>
                <a:ea typeface="Arial"/>
                <a:cs typeface="Arial"/>
                <a:sym typeface="Arial"/>
              </a:rPr>
              <a:t>Beta blockers.</a:t>
            </a:r>
            <a:endParaRPr sz="1200">
              <a:solidFill>
                <a:schemeClr val="lt1"/>
              </a:solidFill>
              <a:latin typeface="Corbel"/>
              <a:ea typeface="Corbel"/>
              <a:cs typeface="Corbel"/>
              <a:sym typeface="Corbe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cxnSp>
        <p:nvCxnSpPr>
          <p:cNvPr id="645" name="Google Shape;645;p38"/>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646" name="Google Shape;646;p38"/>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647" name="Google Shape;647;p38"/>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648" name="Google Shape;648;p38"/>
          <p:cNvSpPr/>
          <p:nvPr/>
        </p:nvSpPr>
        <p:spPr>
          <a:xfrm>
            <a:off x="464234" y="1666057"/>
            <a:ext cx="6320961"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D6BE0B"/>
              </a:buClr>
              <a:buSzPts val="3600"/>
              <a:buFont typeface="Arial"/>
              <a:buNone/>
            </a:pPr>
            <a:r>
              <a:rPr lang="en-US" sz="3600" b="0" i="0" u="none" strike="noStrike" cap="none">
                <a:solidFill>
                  <a:srgbClr val="D6BE0B"/>
                </a:solidFill>
                <a:latin typeface="Arial"/>
                <a:ea typeface="Arial"/>
                <a:cs typeface="Arial"/>
                <a:sym typeface="Arial"/>
              </a:rPr>
              <a:t>Event prevention medication: </a:t>
            </a:r>
            <a:endParaRPr sz="2000" b="0" i="0" u="none" strike="noStrike" cap="none">
              <a:solidFill>
                <a:srgbClr val="D6BE0B"/>
              </a:solidFill>
              <a:latin typeface="Corbel"/>
              <a:ea typeface="Corbel"/>
              <a:cs typeface="Corbel"/>
              <a:sym typeface="Corbel"/>
            </a:endParaRPr>
          </a:p>
        </p:txBody>
      </p:sp>
      <p:sp>
        <p:nvSpPr>
          <p:cNvPr id="649" name="Google Shape;649;p38"/>
          <p:cNvSpPr/>
          <p:nvPr/>
        </p:nvSpPr>
        <p:spPr>
          <a:xfrm>
            <a:off x="464233" y="2497748"/>
            <a:ext cx="4673074"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a:pPr>
            <a:r>
              <a:rPr lang="en-US" sz="3600" b="1">
                <a:solidFill>
                  <a:srgbClr val="002060"/>
                </a:solidFill>
                <a:latin typeface="Arial"/>
                <a:ea typeface="Arial"/>
                <a:cs typeface="Arial"/>
                <a:sym typeface="Arial"/>
              </a:rPr>
              <a:t>Low dose Aspirin</a:t>
            </a:r>
            <a:r>
              <a:rPr lang="en-US" sz="3600" b="1" i="0" u="none" strike="noStrike" cap="none">
                <a:solidFill>
                  <a:srgbClr val="002060"/>
                </a:solidFill>
                <a:latin typeface="Arial"/>
                <a:ea typeface="Arial"/>
                <a:cs typeface="Arial"/>
                <a:sym typeface="Arial"/>
              </a:rPr>
              <a:t>: </a:t>
            </a:r>
            <a:endParaRPr sz="2000" b="1" i="0" u="none" strike="noStrike" cap="none">
              <a:solidFill>
                <a:srgbClr val="002060"/>
              </a:solidFill>
              <a:latin typeface="Corbel"/>
              <a:ea typeface="Corbel"/>
              <a:cs typeface="Corbel"/>
              <a:sym typeface="Corbel"/>
            </a:endParaRPr>
          </a:p>
        </p:txBody>
      </p:sp>
      <p:sp>
        <p:nvSpPr>
          <p:cNvPr id="650" name="Google Shape;650;p38"/>
          <p:cNvSpPr txBox="1"/>
          <p:nvPr/>
        </p:nvSpPr>
        <p:spPr>
          <a:xfrm>
            <a:off x="768627" y="3209694"/>
            <a:ext cx="11211949" cy="3570208"/>
          </a:xfrm>
          <a:prstGeom prst="rect">
            <a:avLst/>
          </a:prstGeom>
          <a:noFill/>
          <a:ln>
            <a:noFill/>
          </a:ln>
        </p:spPr>
        <p:txBody>
          <a:bodyPr spcFirstLastPara="1" wrap="square" lIns="91425" tIns="45700" rIns="91425" bIns="45700" anchor="t" anchorCtr="0">
            <a:spAutoFit/>
          </a:bodyPr>
          <a:lstStyle/>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Aspirin acts via irreversible inhibition of platelet cyclooxygenase-1 and thus thromboxane production.</a:t>
            </a:r>
            <a:endParaRPr/>
          </a:p>
          <a:p>
            <a:pPr marL="0" marR="0" lvl="0" indent="0" algn="just" rtl="0">
              <a:spcBef>
                <a:spcPts val="0"/>
              </a:spcBef>
              <a:spcAft>
                <a:spcPts val="0"/>
              </a:spcAft>
              <a:buNone/>
            </a:pPr>
            <a:r>
              <a:rPr lang="en-US" sz="1000">
                <a:solidFill>
                  <a:srgbClr val="FFFF00"/>
                </a:solidFill>
                <a:latin typeface="Arial"/>
                <a:ea typeface="Arial"/>
                <a:cs typeface="Arial"/>
                <a:sym typeface="Arial"/>
              </a:rPr>
              <a:t> </a:t>
            </a:r>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The gastrointestinal side effects of aspirin increase at higher doses.</a:t>
            </a:r>
            <a:endParaRPr/>
          </a:p>
          <a:p>
            <a:pPr marL="0" marR="0" lvl="0" indent="0" algn="just" rtl="0">
              <a:spcBef>
                <a:spcPts val="0"/>
              </a:spcBef>
              <a:spcAft>
                <a:spcPts val="0"/>
              </a:spcAft>
              <a:buNone/>
            </a:pPr>
            <a:endParaRPr sz="100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A daily dose of 75 - 100 mg for the prevention of ischemic events in CAD patients with or without a history of MI.</a:t>
            </a:r>
            <a:endParaRPr/>
          </a:p>
          <a:p>
            <a:pPr marL="0" marR="0" lvl="0" indent="0" algn="just" rtl="0">
              <a:spcBef>
                <a:spcPts val="0"/>
              </a:spcBef>
              <a:spcAft>
                <a:spcPts val="0"/>
              </a:spcAft>
              <a:buNone/>
            </a:pPr>
            <a:endParaRPr sz="100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No platelet function testing is required to monitor individual response.</a:t>
            </a:r>
            <a:endParaRPr/>
          </a:p>
        </p:txBody>
      </p:sp>
      <p:pic>
        <p:nvPicPr>
          <p:cNvPr id="651" name="Google Shape;651;p38"/>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cxnSp>
        <p:nvCxnSpPr>
          <p:cNvPr id="656" name="Google Shape;656;p39"/>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657" name="Google Shape;657;p39"/>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658" name="Google Shape;658;p39"/>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659" name="Google Shape;659;p39"/>
          <p:cNvSpPr/>
          <p:nvPr/>
        </p:nvSpPr>
        <p:spPr>
          <a:xfrm>
            <a:off x="464234" y="1534161"/>
            <a:ext cx="5471370"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2"/>
            </a:pPr>
            <a:r>
              <a:rPr lang="en-US" sz="3600" b="1" i="0" u="none" strike="noStrike" cap="none">
                <a:solidFill>
                  <a:srgbClr val="002060"/>
                </a:solidFill>
                <a:latin typeface="Arial"/>
                <a:ea typeface="Arial"/>
                <a:cs typeface="Arial"/>
                <a:sym typeface="Arial"/>
              </a:rPr>
              <a:t>Oral P2Y12 inhibitors: </a:t>
            </a:r>
            <a:endParaRPr sz="2000" b="1" i="0" u="none" strike="noStrike" cap="none">
              <a:solidFill>
                <a:srgbClr val="002060"/>
              </a:solidFill>
              <a:latin typeface="Corbel"/>
              <a:ea typeface="Corbel"/>
              <a:cs typeface="Corbel"/>
              <a:sym typeface="Corbel"/>
            </a:endParaRPr>
          </a:p>
        </p:txBody>
      </p:sp>
      <p:pic>
        <p:nvPicPr>
          <p:cNvPr id="660" name="Google Shape;660;p39"/>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
        <p:nvSpPr>
          <p:cNvPr id="661" name="Google Shape;661;p39"/>
          <p:cNvSpPr txBox="1"/>
          <p:nvPr/>
        </p:nvSpPr>
        <p:spPr>
          <a:xfrm>
            <a:off x="759655" y="2287905"/>
            <a:ext cx="11087788" cy="4524315"/>
          </a:xfrm>
          <a:prstGeom prst="rect">
            <a:avLst/>
          </a:prstGeom>
          <a:noFill/>
          <a:ln>
            <a:noFill/>
          </a:ln>
        </p:spPr>
        <p:txBody>
          <a:bodyPr spcFirstLastPara="1" wrap="square" lIns="91425" tIns="45700" rIns="91425" bIns="45700" anchor="t" anchorCtr="0">
            <a:spAutoFit/>
          </a:bodyPr>
          <a:lstStyle/>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P2Y12 inhibitors block the platelet P2Y12 receptor, which plays a key role in platelet activation and the amplification of arterial thrombus formation.</a:t>
            </a:r>
            <a:endParaRPr/>
          </a:p>
          <a:p>
            <a:pPr marL="0" marR="0" lvl="0" indent="0" algn="just" rtl="0">
              <a:spcBef>
                <a:spcPts val="0"/>
              </a:spcBef>
              <a:spcAft>
                <a:spcPts val="0"/>
              </a:spcAft>
              <a:buNone/>
            </a:pPr>
            <a:r>
              <a:rPr lang="en-US" sz="1200">
                <a:solidFill>
                  <a:srgbClr val="FFFF00"/>
                </a:solidFill>
                <a:latin typeface="Arial"/>
                <a:ea typeface="Arial"/>
                <a:cs typeface="Arial"/>
                <a:sym typeface="Arial"/>
              </a:rPr>
              <a:t> </a:t>
            </a:r>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Clopidogrel and prasugrel are thienopyridine prodrugs that irreversibly block P2Y12 via active metabolites.</a:t>
            </a:r>
            <a:endParaRPr/>
          </a:p>
          <a:p>
            <a:pPr marL="0" marR="0" lvl="0" indent="0" algn="just" rtl="0">
              <a:spcBef>
                <a:spcPts val="0"/>
              </a:spcBef>
              <a:spcAft>
                <a:spcPts val="0"/>
              </a:spcAft>
              <a:buNone/>
            </a:pPr>
            <a:r>
              <a:rPr lang="en-US" sz="1200">
                <a:solidFill>
                  <a:srgbClr val="FFFF00"/>
                </a:solidFill>
                <a:latin typeface="Arial"/>
                <a:ea typeface="Arial"/>
                <a:cs typeface="Arial"/>
                <a:sym typeface="Arial"/>
              </a:rPr>
              <a:t> </a:t>
            </a:r>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Ticagrelor is a reversibly-binding P2Y12 inhibitor that does not require metabolic activation.</a:t>
            </a:r>
            <a:endParaRPr/>
          </a:p>
          <a:p>
            <a:pPr marL="0" marR="0" lvl="0" indent="0" algn="just" rtl="0">
              <a:spcBef>
                <a:spcPts val="0"/>
              </a:spcBef>
              <a:spcAft>
                <a:spcPts val="0"/>
              </a:spcAft>
              <a:buNone/>
            </a:pPr>
            <a:endParaRPr sz="120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After PCI for stable angina, 6 months of DAPT achieves the optimum balance of efficacy and safety in most patients.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cxnSp>
        <p:nvCxnSpPr>
          <p:cNvPr id="167" name="Google Shape;167;p4"/>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168" name="Google Shape;168;p4"/>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169" name="Google Shape;169;p4"/>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170" name="Google Shape;170;p4"/>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Etiology</a:t>
            </a:r>
            <a:endParaRPr/>
          </a:p>
        </p:txBody>
      </p:sp>
      <p:sp>
        <p:nvSpPr>
          <p:cNvPr id="171" name="Google Shape;171;p4"/>
          <p:cNvSpPr/>
          <p:nvPr/>
        </p:nvSpPr>
        <p:spPr>
          <a:xfrm>
            <a:off x="633046" y="1308291"/>
            <a:ext cx="11268222" cy="4909624"/>
          </a:xfrm>
          <a:prstGeom prst="rect">
            <a:avLst/>
          </a:prstGeom>
          <a:noFill/>
          <a:ln>
            <a:noFill/>
          </a:ln>
        </p:spPr>
        <p:txBody>
          <a:bodyPr spcFirstLastPara="1" wrap="square" lIns="91425" tIns="45700" rIns="91425" bIns="45700" anchor="ctr" anchorCtr="0">
            <a:noAutofit/>
          </a:bodyPr>
          <a:lstStyle/>
          <a:p>
            <a:pPr marL="571500" marR="0" lvl="0" indent="-571500" algn="just" rtl="0">
              <a:spcBef>
                <a:spcPts val="0"/>
              </a:spcBef>
              <a:spcAft>
                <a:spcPts val="0"/>
              </a:spcAft>
              <a:buClr>
                <a:schemeClr val="lt1"/>
              </a:buClr>
              <a:buSzPts val="3200"/>
              <a:buFont typeface="Noto Sans Symbols"/>
              <a:buChar char="▪"/>
            </a:pPr>
            <a:r>
              <a:rPr lang="en-US" sz="3200" dirty="0">
                <a:solidFill>
                  <a:schemeClr val="lt1"/>
                </a:solidFill>
                <a:latin typeface="Arial"/>
                <a:ea typeface="Arial"/>
                <a:cs typeface="Arial"/>
                <a:sym typeface="Arial"/>
              </a:rPr>
              <a:t>Most commonly due to obstruction of the coronary arteries by </a:t>
            </a:r>
            <a:r>
              <a:rPr lang="en-US" sz="3200" dirty="0" err="1">
                <a:solidFill>
                  <a:schemeClr val="lt1"/>
                </a:solidFill>
                <a:latin typeface="Arial"/>
                <a:ea typeface="Arial"/>
                <a:cs typeface="Arial"/>
                <a:sym typeface="Arial"/>
              </a:rPr>
              <a:t>atheromatous</a:t>
            </a:r>
            <a:r>
              <a:rPr lang="en-US" sz="3200" dirty="0">
                <a:solidFill>
                  <a:schemeClr val="lt1"/>
                </a:solidFill>
                <a:latin typeface="Arial"/>
                <a:ea typeface="Arial"/>
                <a:cs typeface="Arial"/>
                <a:sym typeface="Arial"/>
              </a:rPr>
              <a:t> plaque.</a:t>
            </a:r>
            <a:endParaRPr dirty="0"/>
          </a:p>
          <a:p>
            <a:pPr marL="0" marR="0" lvl="0" indent="0" algn="just" rtl="0">
              <a:spcBef>
                <a:spcPts val="0"/>
              </a:spcBef>
              <a:spcAft>
                <a:spcPts val="0"/>
              </a:spcAft>
              <a:buNone/>
            </a:pPr>
            <a:endParaRPr sz="3200" dirty="0">
              <a:solidFill>
                <a:schemeClr val="lt1"/>
              </a:solidFill>
              <a:latin typeface="Arial"/>
              <a:ea typeface="Arial"/>
              <a:cs typeface="Arial"/>
              <a:sym typeface="Arial"/>
            </a:endParaRPr>
          </a:p>
          <a:p>
            <a:pPr marL="571500" marR="0" lvl="0" indent="-571500" algn="just" rtl="0">
              <a:spcBef>
                <a:spcPts val="0"/>
              </a:spcBef>
              <a:spcAft>
                <a:spcPts val="0"/>
              </a:spcAft>
              <a:buClr>
                <a:schemeClr val="lt1"/>
              </a:buClr>
              <a:buSzPts val="3200"/>
              <a:buFont typeface="Noto Sans Symbols"/>
              <a:buChar char="▪"/>
            </a:pPr>
            <a:r>
              <a:rPr lang="en-US" sz="3200" dirty="0">
                <a:solidFill>
                  <a:schemeClr val="lt1"/>
                </a:solidFill>
                <a:latin typeface="Arial"/>
                <a:ea typeface="Arial"/>
                <a:cs typeface="Arial"/>
                <a:sym typeface="Arial"/>
              </a:rPr>
              <a:t>Obstructive CAD may be by non-atherosclerotic causes:</a:t>
            </a:r>
            <a:endParaRPr dirty="0"/>
          </a:p>
          <a:p>
            <a:pPr marL="971550" marR="0" lvl="1" indent="-514350" algn="just" rtl="0">
              <a:spcBef>
                <a:spcPts val="0"/>
              </a:spcBef>
              <a:spcAft>
                <a:spcPts val="0"/>
              </a:spcAft>
              <a:buClr>
                <a:srgbClr val="FFFF00"/>
              </a:buClr>
              <a:buSzPts val="2800"/>
              <a:buFont typeface="Corbel"/>
              <a:buAutoNum type="arabicPeriod"/>
            </a:pPr>
            <a:r>
              <a:rPr lang="en-US" sz="2800" b="0" i="0" u="none" strike="noStrike" cap="none" dirty="0">
                <a:solidFill>
                  <a:srgbClr val="FFFF00"/>
                </a:solidFill>
                <a:latin typeface="Arial"/>
                <a:ea typeface="Arial"/>
                <a:cs typeface="Arial"/>
                <a:sym typeface="Arial"/>
              </a:rPr>
              <a:t>Congenital abnormality.</a:t>
            </a:r>
            <a:endParaRPr dirty="0"/>
          </a:p>
          <a:p>
            <a:pPr marL="971550" marR="0" lvl="1" indent="-514350" algn="just" rtl="0">
              <a:spcBef>
                <a:spcPts val="0"/>
              </a:spcBef>
              <a:spcAft>
                <a:spcPts val="0"/>
              </a:spcAft>
              <a:buClr>
                <a:srgbClr val="FFFF00"/>
              </a:buClr>
              <a:buSzPts val="2800"/>
              <a:buFont typeface="Corbel"/>
              <a:buAutoNum type="arabicPeriod"/>
            </a:pPr>
            <a:r>
              <a:rPr lang="en-US" sz="2800" b="0" i="0" u="none" strike="noStrike" cap="none" dirty="0">
                <a:solidFill>
                  <a:srgbClr val="FFFF00"/>
                </a:solidFill>
                <a:latin typeface="Arial"/>
                <a:ea typeface="Arial"/>
                <a:cs typeface="Arial"/>
                <a:sym typeface="Arial"/>
              </a:rPr>
              <a:t>Myocardial bridging.</a:t>
            </a:r>
            <a:endParaRPr dirty="0"/>
          </a:p>
          <a:p>
            <a:pPr marL="971550" marR="0" lvl="1" indent="-514350" algn="just" rtl="0">
              <a:spcBef>
                <a:spcPts val="0"/>
              </a:spcBef>
              <a:spcAft>
                <a:spcPts val="0"/>
              </a:spcAft>
              <a:buClr>
                <a:srgbClr val="FFFF00"/>
              </a:buClr>
              <a:buSzPts val="2800"/>
              <a:buFont typeface="Corbel"/>
              <a:buAutoNum type="arabicPeriod"/>
            </a:pPr>
            <a:r>
              <a:rPr lang="en-US" sz="2800" b="0" i="0" u="none" strike="noStrike" cap="none" dirty="0">
                <a:solidFill>
                  <a:srgbClr val="FFFF00"/>
                </a:solidFill>
                <a:latin typeface="Arial"/>
                <a:ea typeface="Arial"/>
                <a:cs typeface="Arial"/>
                <a:sym typeface="Arial"/>
              </a:rPr>
              <a:t>Associated with systemic vasculitis.</a:t>
            </a:r>
            <a:endParaRPr dirty="0"/>
          </a:p>
          <a:p>
            <a:pPr marL="971550" marR="0" lvl="1" indent="-514350" algn="just" rtl="0">
              <a:spcBef>
                <a:spcPts val="0"/>
              </a:spcBef>
              <a:spcAft>
                <a:spcPts val="0"/>
              </a:spcAft>
              <a:buClr>
                <a:srgbClr val="FFFF00"/>
              </a:buClr>
              <a:buSzPts val="2800"/>
              <a:buFont typeface="Corbel"/>
              <a:buAutoNum type="arabicPeriod"/>
            </a:pPr>
            <a:r>
              <a:rPr lang="en-US" sz="2800" b="0" i="0" u="none" strike="noStrike" cap="none" dirty="0">
                <a:solidFill>
                  <a:srgbClr val="FFFF00"/>
                </a:solidFill>
                <a:latin typeface="Arial"/>
                <a:ea typeface="Arial"/>
                <a:cs typeface="Arial"/>
                <a:sym typeface="Arial"/>
              </a:rPr>
              <a:t>Radiation – induced coronary disease.</a:t>
            </a:r>
            <a:endParaRPr dirty="0"/>
          </a:p>
          <a:p>
            <a:pPr marL="971550" marR="0" lvl="1" indent="-514350" algn="just" rtl="0">
              <a:spcBef>
                <a:spcPts val="0"/>
              </a:spcBef>
              <a:spcAft>
                <a:spcPts val="0"/>
              </a:spcAft>
              <a:buClr>
                <a:srgbClr val="FFFF00"/>
              </a:buClr>
              <a:buSzPts val="2800"/>
              <a:buFont typeface="Corbel"/>
              <a:buAutoNum type="arabicPeriod"/>
            </a:pPr>
            <a:r>
              <a:rPr lang="en-US" sz="2800" b="0" i="0" u="none" strike="noStrike" cap="none" dirty="0">
                <a:solidFill>
                  <a:srgbClr val="FFFF00"/>
                </a:solidFill>
                <a:latin typeface="Arial"/>
                <a:ea typeface="Arial"/>
                <a:cs typeface="Arial"/>
                <a:sym typeface="Arial"/>
              </a:rPr>
              <a:t>Coronary </a:t>
            </a:r>
            <a:r>
              <a:rPr lang="en-US" sz="2800" b="0" i="0" u="none" strike="noStrike" cap="none" dirty="0" err="1">
                <a:solidFill>
                  <a:srgbClr val="FFFF00"/>
                </a:solidFill>
                <a:latin typeface="Arial"/>
                <a:ea typeface="Arial"/>
                <a:cs typeface="Arial"/>
                <a:sym typeface="Arial"/>
              </a:rPr>
              <a:t>ectasia</a:t>
            </a:r>
            <a:r>
              <a:rPr lang="en-US" sz="2800" b="0" i="0" u="none" strike="noStrike" cap="none" dirty="0">
                <a:solidFill>
                  <a:srgbClr val="FFFF00"/>
                </a:solidFill>
                <a:latin typeface="Arial"/>
                <a:ea typeface="Arial"/>
                <a:cs typeface="Arial"/>
                <a:sym typeface="Arial"/>
              </a:rPr>
              <a:t> (non-obstructive CAD)</a:t>
            </a:r>
            <a:endParaRPr dirty="0"/>
          </a:p>
        </p:txBody>
      </p:sp>
      <p:pic>
        <p:nvPicPr>
          <p:cNvPr id="172" name="Google Shape;172;p4"/>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cxnSp>
        <p:nvCxnSpPr>
          <p:cNvPr id="666" name="Google Shape;666;p40"/>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667" name="Google Shape;667;p40"/>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668" name="Google Shape;668;p40"/>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pic>
        <p:nvPicPr>
          <p:cNvPr id="669" name="Google Shape;669;p40"/>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
        <p:nvSpPr>
          <p:cNvPr id="670" name="Google Shape;670;p40"/>
          <p:cNvSpPr/>
          <p:nvPr/>
        </p:nvSpPr>
        <p:spPr>
          <a:xfrm>
            <a:off x="1855308" y="1444489"/>
            <a:ext cx="8481383" cy="928468"/>
          </a:xfrm>
          <a:prstGeom prst="rect">
            <a:avLst/>
          </a:prstGeom>
          <a:gradFill>
            <a:gsLst>
              <a:gs pos="0">
                <a:srgbClr val="837300"/>
              </a:gs>
              <a:gs pos="50000">
                <a:srgbClr val="BEA700"/>
              </a:gs>
              <a:gs pos="100000">
                <a:srgbClr val="E5C900"/>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3600"/>
              <a:buFont typeface="Arial"/>
              <a:buNone/>
            </a:pPr>
            <a:r>
              <a:rPr lang="en-US" sz="3600" b="0" i="0" u="none" strike="noStrike" cap="none">
                <a:solidFill>
                  <a:srgbClr val="FFFFFF"/>
                </a:solidFill>
                <a:latin typeface="Arial"/>
                <a:ea typeface="Arial"/>
                <a:cs typeface="Arial"/>
                <a:sym typeface="Arial"/>
              </a:rPr>
              <a:t> DAPT </a:t>
            </a:r>
            <a:r>
              <a:rPr lang="en-US" sz="2000" b="0" i="0" u="none" strike="noStrike" cap="none">
                <a:solidFill>
                  <a:srgbClr val="FFFFFF"/>
                </a:solidFill>
                <a:latin typeface="Arial"/>
                <a:ea typeface="Arial"/>
                <a:cs typeface="Arial"/>
                <a:sym typeface="Arial"/>
              </a:rPr>
              <a:t>“Dual Antiplatelet therapy”</a:t>
            </a:r>
            <a:endParaRPr sz="3600" b="0" i="0" u="none" strike="noStrike" cap="none">
              <a:solidFill>
                <a:srgbClr val="FFFFFF"/>
              </a:solidFill>
              <a:latin typeface="Arial"/>
              <a:ea typeface="Arial"/>
              <a:cs typeface="Arial"/>
              <a:sym typeface="Arial"/>
            </a:endParaRPr>
          </a:p>
        </p:txBody>
      </p:sp>
      <p:sp>
        <p:nvSpPr>
          <p:cNvPr id="671" name="Google Shape;671;p40"/>
          <p:cNvSpPr/>
          <p:nvPr/>
        </p:nvSpPr>
        <p:spPr>
          <a:xfrm>
            <a:off x="1855308" y="2842590"/>
            <a:ext cx="8481383" cy="928468"/>
          </a:xfrm>
          <a:prstGeom prst="rect">
            <a:avLst/>
          </a:prstGeom>
          <a:gradFill>
            <a:gsLst>
              <a:gs pos="0">
                <a:srgbClr val="837300"/>
              </a:gs>
              <a:gs pos="50000">
                <a:srgbClr val="BEA700"/>
              </a:gs>
              <a:gs pos="100000">
                <a:srgbClr val="E5C900"/>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3600"/>
              <a:buFont typeface="Arial"/>
              <a:buNone/>
            </a:pPr>
            <a:r>
              <a:rPr lang="en-US" sz="3600" b="0" i="0" u="none" strike="noStrike" cap="none">
                <a:solidFill>
                  <a:srgbClr val="FFFFFF"/>
                </a:solidFill>
                <a:latin typeface="Arial"/>
                <a:ea typeface="Arial"/>
                <a:cs typeface="Arial"/>
                <a:sym typeface="Arial"/>
              </a:rPr>
              <a:t>PCI </a:t>
            </a:r>
            <a:r>
              <a:rPr lang="en-US" sz="2000" b="0" i="0" u="none" strike="noStrike" cap="none">
                <a:solidFill>
                  <a:srgbClr val="FFFFFF"/>
                </a:solidFill>
                <a:latin typeface="Arial"/>
                <a:ea typeface="Arial"/>
                <a:cs typeface="Arial"/>
                <a:sym typeface="Arial"/>
              </a:rPr>
              <a:t>“Percutaneous Coronary Intervention”</a:t>
            </a:r>
            <a:endParaRPr sz="3600" b="0" i="0" u="none" strike="noStrike" cap="none">
              <a:solidFill>
                <a:srgbClr val="FFFFFF"/>
              </a:solidFill>
              <a:latin typeface="Arial"/>
              <a:ea typeface="Arial"/>
              <a:cs typeface="Arial"/>
              <a:sym typeface="Arial"/>
            </a:endParaRPr>
          </a:p>
        </p:txBody>
      </p:sp>
      <p:sp>
        <p:nvSpPr>
          <p:cNvPr id="672" name="Google Shape;672;p40"/>
          <p:cNvSpPr txBox="1"/>
          <p:nvPr/>
        </p:nvSpPr>
        <p:spPr>
          <a:xfrm>
            <a:off x="269326" y="4246508"/>
            <a:ext cx="3644348" cy="646331"/>
          </a:xfrm>
          <a:prstGeom prst="rect">
            <a:avLst/>
          </a:prstGeom>
          <a:solidFill>
            <a:schemeClr val="accent6"/>
          </a:solid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2060"/>
              </a:buClr>
              <a:buSzPts val="3600"/>
              <a:buFont typeface="Arial"/>
              <a:buNone/>
            </a:pPr>
            <a:r>
              <a:rPr lang="en-US" sz="3600" b="0" i="0" u="none" strike="noStrike" cap="none">
                <a:solidFill>
                  <a:srgbClr val="002060"/>
                </a:solidFill>
                <a:latin typeface="Arial"/>
                <a:ea typeface="Arial"/>
                <a:cs typeface="Arial"/>
                <a:sym typeface="Arial"/>
              </a:rPr>
              <a:t>Stable Patient</a:t>
            </a:r>
            <a:endParaRPr/>
          </a:p>
        </p:txBody>
      </p:sp>
      <p:sp>
        <p:nvSpPr>
          <p:cNvPr id="673" name="Google Shape;673;p40"/>
          <p:cNvSpPr txBox="1"/>
          <p:nvPr/>
        </p:nvSpPr>
        <p:spPr>
          <a:xfrm>
            <a:off x="8320020" y="4246508"/>
            <a:ext cx="3644348" cy="646331"/>
          </a:xfrm>
          <a:prstGeom prst="rect">
            <a:avLst/>
          </a:prstGeom>
          <a:solidFill>
            <a:schemeClr val="accent6"/>
          </a:solid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2060"/>
              </a:buClr>
              <a:buSzPts val="3600"/>
              <a:buFont typeface="Arial"/>
              <a:buNone/>
            </a:pPr>
            <a:r>
              <a:rPr lang="en-US" sz="3600" b="0" i="0" u="none" strike="noStrike" cap="none">
                <a:solidFill>
                  <a:srgbClr val="002060"/>
                </a:solidFill>
                <a:latin typeface="Arial"/>
                <a:ea typeface="Arial"/>
                <a:cs typeface="Arial"/>
                <a:sym typeface="Arial"/>
              </a:rPr>
              <a:t>ACS Patient</a:t>
            </a:r>
            <a:endParaRPr/>
          </a:p>
        </p:txBody>
      </p:sp>
      <p:sp>
        <p:nvSpPr>
          <p:cNvPr id="674" name="Google Shape;674;p40"/>
          <p:cNvSpPr/>
          <p:nvPr/>
        </p:nvSpPr>
        <p:spPr>
          <a:xfrm>
            <a:off x="474735" y="5644609"/>
            <a:ext cx="3233530" cy="646331"/>
          </a:xfrm>
          <a:prstGeom prst="ellipse">
            <a:avLst/>
          </a:prstGeom>
          <a:gradFill>
            <a:gsLst>
              <a:gs pos="0">
                <a:srgbClr val="5CB7C4"/>
              </a:gs>
              <a:gs pos="50000">
                <a:srgbClr val="39B2C3"/>
              </a:gs>
              <a:gs pos="100000">
                <a:srgbClr val="2DA1B1"/>
              </a:gs>
            </a:gsLst>
            <a:path path="circle">
              <a:fillToRect l="50000" t="50000" r="50000" b="50000"/>
            </a:path>
            <a:tileRect/>
          </a:gra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b="1">
                <a:solidFill>
                  <a:srgbClr val="002060"/>
                </a:solidFill>
                <a:latin typeface="Arial"/>
                <a:ea typeface="Arial"/>
                <a:cs typeface="Arial"/>
                <a:sym typeface="Arial"/>
              </a:rPr>
              <a:t>6 months</a:t>
            </a:r>
            <a:endParaRPr/>
          </a:p>
        </p:txBody>
      </p:sp>
      <p:sp>
        <p:nvSpPr>
          <p:cNvPr id="675" name="Google Shape;675;p40"/>
          <p:cNvSpPr/>
          <p:nvPr/>
        </p:nvSpPr>
        <p:spPr>
          <a:xfrm>
            <a:off x="8719926" y="5644608"/>
            <a:ext cx="3233530" cy="646331"/>
          </a:xfrm>
          <a:prstGeom prst="ellipse">
            <a:avLst/>
          </a:prstGeom>
          <a:gradFill>
            <a:gsLst>
              <a:gs pos="0">
                <a:srgbClr val="5CB7C4"/>
              </a:gs>
              <a:gs pos="50000">
                <a:srgbClr val="39B2C3"/>
              </a:gs>
              <a:gs pos="100000">
                <a:srgbClr val="2DA1B1"/>
              </a:gs>
            </a:gsLst>
            <a:path path="circle">
              <a:fillToRect l="50000" t="50000" r="50000" b="50000"/>
            </a:path>
            <a:tileRect/>
          </a:gradFill>
          <a:ln>
            <a:noFill/>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b="1">
                <a:solidFill>
                  <a:srgbClr val="002060"/>
                </a:solidFill>
                <a:latin typeface="Arial"/>
                <a:ea typeface="Arial"/>
                <a:cs typeface="Arial"/>
                <a:sym typeface="Arial"/>
              </a:rPr>
              <a:t>1 year</a:t>
            </a:r>
            <a:endParaRPr/>
          </a:p>
        </p:txBody>
      </p:sp>
      <p:cxnSp>
        <p:nvCxnSpPr>
          <p:cNvPr id="676" name="Google Shape;676;p40"/>
          <p:cNvCxnSpPr/>
          <p:nvPr/>
        </p:nvCxnSpPr>
        <p:spPr>
          <a:xfrm flipH="1">
            <a:off x="4002119" y="3771057"/>
            <a:ext cx="1895100" cy="798600"/>
          </a:xfrm>
          <a:prstGeom prst="bentConnector3">
            <a:avLst>
              <a:gd name="adj1" fmla="val 50000"/>
            </a:avLst>
          </a:prstGeom>
          <a:noFill/>
          <a:ln w="57150" cap="flat" cmpd="sng">
            <a:solidFill>
              <a:srgbClr val="FDD075"/>
            </a:solidFill>
            <a:prstDash val="solid"/>
            <a:miter lim="800000"/>
            <a:headEnd type="oval" w="med" len="med"/>
            <a:tailEnd type="triangle" w="med" len="med"/>
          </a:ln>
          <a:effectLst>
            <a:outerShdw blurRad="50800" dist="38100" dir="2700000" algn="tl" rotWithShape="0">
              <a:srgbClr val="000000">
                <a:alpha val="40000"/>
              </a:srgbClr>
            </a:outerShdw>
          </a:effectLst>
        </p:spPr>
      </p:cxnSp>
      <p:cxnSp>
        <p:nvCxnSpPr>
          <p:cNvPr id="677" name="Google Shape;677;p40"/>
          <p:cNvCxnSpPr/>
          <p:nvPr/>
        </p:nvCxnSpPr>
        <p:spPr>
          <a:xfrm>
            <a:off x="6134586" y="3771058"/>
            <a:ext cx="2132400" cy="798600"/>
          </a:xfrm>
          <a:prstGeom prst="bentConnector3">
            <a:avLst>
              <a:gd name="adj1" fmla="val 50000"/>
            </a:avLst>
          </a:prstGeom>
          <a:noFill/>
          <a:ln w="57150" cap="flat" cmpd="sng">
            <a:solidFill>
              <a:srgbClr val="FDD075"/>
            </a:solidFill>
            <a:prstDash val="solid"/>
            <a:miter lim="800000"/>
            <a:headEnd type="oval" w="med" len="med"/>
            <a:tailEnd type="triangle" w="med" len="med"/>
          </a:ln>
          <a:effectLst>
            <a:outerShdw blurRad="50800" dist="38100" dir="2700000" algn="tl" rotWithShape="0">
              <a:srgbClr val="000000">
                <a:alpha val="40000"/>
              </a:srgbClr>
            </a:outerShdw>
          </a:effectLst>
        </p:spPr>
      </p:cxnSp>
      <p:sp>
        <p:nvSpPr>
          <p:cNvPr id="678" name="Google Shape;678;p40"/>
          <p:cNvSpPr/>
          <p:nvPr/>
        </p:nvSpPr>
        <p:spPr>
          <a:xfrm>
            <a:off x="4862377" y="2276725"/>
            <a:ext cx="2544417" cy="662097"/>
          </a:xfrm>
          <a:prstGeom prst="downArrow">
            <a:avLst>
              <a:gd name="adj1" fmla="val 50000"/>
              <a:gd name="adj2" fmla="val 50000"/>
            </a:avLst>
          </a:prstGeom>
          <a:gradFill>
            <a:gsLst>
              <a:gs pos="0">
                <a:srgbClr val="A5D3DA"/>
              </a:gs>
              <a:gs pos="50000">
                <a:srgbClr val="97CBD4"/>
              </a:gs>
              <a:gs pos="100000">
                <a:srgbClr val="83C6D2"/>
              </a:gs>
            </a:gsLst>
            <a:lin ang="5400000" scaled="0"/>
          </a:gra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orbel"/>
              <a:ea typeface="Corbel"/>
              <a:cs typeface="Corbel"/>
              <a:sym typeface="Corbel"/>
            </a:endParaRPr>
          </a:p>
        </p:txBody>
      </p:sp>
      <p:sp>
        <p:nvSpPr>
          <p:cNvPr id="679" name="Google Shape;679;p40"/>
          <p:cNvSpPr/>
          <p:nvPr/>
        </p:nvSpPr>
        <p:spPr>
          <a:xfrm>
            <a:off x="1573491" y="5000214"/>
            <a:ext cx="1036017" cy="537020"/>
          </a:xfrm>
          <a:prstGeom prst="downArrow">
            <a:avLst>
              <a:gd name="adj1" fmla="val 50000"/>
              <a:gd name="adj2" fmla="val 50000"/>
            </a:avLst>
          </a:prstGeom>
          <a:gradFill>
            <a:gsLst>
              <a:gs pos="0">
                <a:srgbClr val="A5D3DA"/>
              </a:gs>
              <a:gs pos="50000">
                <a:srgbClr val="97CBD4"/>
              </a:gs>
              <a:gs pos="100000">
                <a:srgbClr val="83C6D2"/>
              </a:gs>
            </a:gsLst>
            <a:lin ang="5400000" scaled="0"/>
          </a:gra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orbel"/>
              <a:ea typeface="Corbel"/>
              <a:cs typeface="Corbel"/>
              <a:sym typeface="Corbel"/>
            </a:endParaRPr>
          </a:p>
        </p:txBody>
      </p:sp>
      <p:sp>
        <p:nvSpPr>
          <p:cNvPr id="680" name="Google Shape;680;p40"/>
          <p:cNvSpPr/>
          <p:nvPr/>
        </p:nvSpPr>
        <p:spPr>
          <a:xfrm>
            <a:off x="9818682" y="5000214"/>
            <a:ext cx="1036017" cy="537020"/>
          </a:xfrm>
          <a:prstGeom prst="downArrow">
            <a:avLst>
              <a:gd name="adj1" fmla="val 50000"/>
              <a:gd name="adj2" fmla="val 50000"/>
            </a:avLst>
          </a:prstGeom>
          <a:gradFill>
            <a:gsLst>
              <a:gs pos="0">
                <a:srgbClr val="A5D3DA"/>
              </a:gs>
              <a:gs pos="50000">
                <a:srgbClr val="97CBD4"/>
              </a:gs>
              <a:gs pos="100000">
                <a:srgbClr val="83C6D2"/>
              </a:gs>
            </a:gsLst>
            <a:lin ang="5400000" scaled="0"/>
          </a:gradFill>
          <a:ln w="95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orbel"/>
              <a:ea typeface="Corbel"/>
              <a:cs typeface="Corbel"/>
              <a:sym typeface="Corbel"/>
            </a:endParaRPr>
          </a:p>
        </p:txBody>
      </p:sp>
      <p:sp>
        <p:nvSpPr>
          <p:cNvPr id="681" name="Google Shape;681;p40"/>
          <p:cNvSpPr txBox="1"/>
          <p:nvPr/>
        </p:nvSpPr>
        <p:spPr>
          <a:xfrm>
            <a:off x="3086585" y="5275275"/>
            <a:ext cx="6096000" cy="13849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i="0" u="none" strike="noStrike" cap="none">
                <a:solidFill>
                  <a:srgbClr val="FFFF00"/>
                </a:solidFill>
                <a:latin typeface="Arial"/>
                <a:ea typeface="Arial"/>
                <a:cs typeface="Arial"/>
                <a:sym typeface="Arial"/>
              </a:rPr>
              <a:t>achieves the optimum balance </a:t>
            </a:r>
            <a:endParaRPr/>
          </a:p>
          <a:p>
            <a:pPr marL="0" marR="0" lvl="0" indent="0" algn="ctr" rtl="0">
              <a:spcBef>
                <a:spcPts val="0"/>
              </a:spcBef>
              <a:spcAft>
                <a:spcPts val="0"/>
              </a:spcAft>
              <a:buNone/>
            </a:pPr>
            <a:r>
              <a:rPr lang="en-US" sz="2800" b="1" i="0" u="none" strike="noStrike" cap="none">
                <a:solidFill>
                  <a:srgbClr val="FFFF00"/>
                </a:solidFill>
                <a:latin typeface="Arial"/>
                <a:ea typeface="Arial"/>
                <a:cs typeface="Arial"/>
                <a:sym typeface="Arial"/>
              </a:rPr>
              <a:t>of efficacy and safety </a:t>
            </a:r>
            <a:endParaRPr/>
          </a:p>
          <a:p>
            <a:pPr marL="0" marR="0" lvl="0" indent="0" algn="ctr" rtl="0">
              <a:spcBef>
                <a:spcPts val="0"/>
              </a:spcBef>
              <a:spcAft>
                <a:spcPts val="0"/>
              </a:spcAft>
              <a:buNone/>
            </a:pPr>
            <a:r>
              <a:rPr lang="en-US" sz="2800" b="1" i="0" u="none" strike="noStrike" cap="none">
                <a:solidFill>
                  <a:srgbClr val="FFFF00"/>
                </a:solidFill>
                <a:latin typeface="Arial"/>
                <a:ea typeface="Arial"/>
                <a:cs typeface="Arial"/>
                <a:sym typeface="Arial"/>
              </a:rPr>
              <a:t>in most patients</a:t>
            </a:r>
            <a:endParaRPr sz="1800" b="1">
              <a:solidFill>
                <a:schemeClr val="lt1"/>
              </a:solidFill>
              <a:latin typeface="Corbel"/>
              <a:ea typeface="Corbel"/>
              <a:cs typeface="Corbel"/>
              <a:sym typeface="Corbe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cxnSp>
        <p:nvCxnSpPr>
          <p:cNvPr id="686" name="Google Shape;686;p41"/>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687" name="Google Shape;687;p41"/>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688" name="Google Shape;688;p41"/>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689" name="Google Shape;689;p41"/>
          <p:cNvSpPr/>
          <p:nvPr/>
        </p:nvSpPr>
        <p:spPr>
          <a:xfrm>
            <a:off x="464234" y="1534161"/>
            <a:ext cx="8613255"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3"/>
            </a:pPr>
            <a:r>
              <a:rPr lang="en-US" sz="3600" b="1" i="0" u="none" strike="noStrike" cap="none">
                <a:solidFill>
                  <a:srgbClr val="002060"/>
                </a:solidFill>
                <a:latin typeface="Arial"/>
                <a:ea typeface="Arial"/>
                <a:cs typeface="Arial"/>
                <a:sym typeface="Arial"/>
              </a:rPr>
              <a:t>Anticoagulant drugs in sinus rhythm: </a:t>
            </a:r>
            <a:endParaRPr sz="2000" b="1" i="0" u="none" strike="noStrike" cap="none">
              <a:solidFill>
                <a:srgbClr val="002060"/>
              </a:solidFill>
              <a:latin typeface="Corbel"/>
              <a:ea typeface="Corbel"/>
              <a:cs typeface="Corbel"/>
              <a:sym typeface="Corbel"/>
            </a:endParaRPr>
          </a:p>
        </p:txBody>
      </p:sp>
      <p:pic>
        <p:nvPicPr>
          <p:cNvPr id="690" name="Google Shape;690;p41"/>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
        <p:nvSpPr>
          <p:cNvPr id="691" name="Google Shape;691;p41"/>
          <p:cNvSpPr txBox="1"/>
          <p:nvPr/>
        </p:nvSpPr>
        <p:spPr>
          <a:xfrm>
            <a:off x="759655" y="2513191"/>
            <a:ext cx="11087788" cy="3970318"/>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Anticoagulant drugs inhibit the action and/or formation of thrombin, which plays a pivotal role in both coagulation and platelet activation.</a:t>
            </a:r>
            <a:endParaRPr/>
          </a:p>
          <a:p>
            <a:pPr marL="0" marR="0" lvl="0" indent="0" algn="just" rtl="0">
              <a:lnSpc>
                <a:spcPct val="100000"/>
              </a:lnSpc>
              <a:spcBef>
                <a:spcPts val="0"/>
              </a:spcBef>
              <a:spcAft>
                <a:spcPts val="0"/>
              </a:spcAft>
              <a:buNone/>
            </a:pPr>
            <a:endParaRPr sz="28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Anticoagulants by rivaroxaban have been shown to reduce the risk of arterial thrombotic events.</a:t>
            </a:r>
            <a:endParaRPr/>
          </a:p>
          <a:p>
            <a:pPr marL="457200" marR="0" lvl="0" indent="-279400" algn="just" rtl="0">
              <a:lnSpc>
                <a:spcPct val="100000"/>
              </a:lnSpc>
              <a:spcBef>
                <a:spcPts val="0"/>
              </a:spcBef>
              <a:spcAft>
                <a:spcPts val="0"/>
              </a:spcAft>
              <a:buClr>
                <a:schemeClr val="lt1"/>
              </a:buClr>
              <a:buSzPts val="2800"/>
              <a:buFont typeface="Noto Sans Symbols"/>
              <a:buNone/>
            </a:pPr>
            <a:endParaRPr sz="28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This favorable effect was not detected by warfarin or other direct oral anticoagulant.</a:t>
            </a:r>
            <a:endParaRPr sz="2800" b="0" i="0" u="none" strike="noStrike" cap="none">
              <a:solidFill>
                <a:srgbClr val="FFFF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cxnSp>
        <p:nvCxnSpPr>
          <p:cNvPr id="696" name="Google Shape;696;p42"/>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697" name="Google Shape;697;p42"/>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698" name="Google Shape;698;p42"/>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699" name="Google Shape;699;p42"/>
          <p:cNvSpPr/>
          <p:nvPr/>
        </p:nvSpPr>
        <p:spPr>
          <a:xfrm>
            <a:off x="464234" y="1534161"/>
            <a:ext cx="8613255"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3"/>
            </a:pPr>
            <a:r>
              <a:rPr lang="en-US" sz="3600" b="1" i="0" u="none" strike="noStrike" cap="none">
                <a:solidFill>
                  <a:srgbClr val="002060"/>
                </a:solidFill>
                <a:latin typeface="Arial"/>
                <a:ea typeface="Arial"/>
                <a:cs typeface="Arial"/>
                <a:sym typeface="Arial"/>
              </a:rPr>
              <a:t>Anticoagulant drugs in sinus rhythm: </a:t>
            </a:r>
            <a:endParaRPr sz="2000" b="1" i="0" u="none" strike="noStrike" cap="none">
              <a:solidFill>
                <a:srgbClr val="002060"/>
              </a:solidFill>
              <a:latin typeface="Corbel"/>
              <a:ea typeface="Corbel"/>
              <a:cs typeface="Corbel"/>
              <a:sym typeface="Corbel"/>
            </a:endParaRPr>
          </a:p>
        </p:txBody>
      </p:sp>
      <p:pic>
        <p:nvPicPr>
          <p:cNvPr id="700" name="Google Shape;700;p42"/>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
        <p:nvSpPr>
          <p:cNvPr id="701" name="Google Shape;701;p42"/>
          <p:cNvSpPr txBox="1"/>
          <p:nvPr/>
        </p:nvSpPr>
        <p:spPr>
          <a:xfrm>
            <a:off x="759655" y="2327663"/>
            <a:ext cx="11087788" cy="4401205"/>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Anticoagulant drugs inhibit the action and/or formation of thrombin, which plays a pivotal role in both coagulation and platelet activation.</a:t>
            </a:r>
            <a:endParaRPr/>
          </a:p>
          <a:p>
            <a:pPr marL="0" marR="0" lvl="0" indent="0" algn="just" rtl="0">
              <a:lnSpc>
                <a:spcPct val="100000"/>
              </a:lnSpc>
              <a:spcBef>
                <a:spcPts val="0"/>
              </a:spcBef>
              <a:spcAft>
                <a:spcPts val="0"/>
              </a:spcAft>
              <a:buClr>
                <a:schemeClr val="lt1"/>
              </a:buClr>
              <a:buSzPts val="2800"/>
              <a:buFont typeface="Corbel"/>
              <a:buNone/>
            </a:pPr>
            <a:endParaRPr sz="28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Anticoagulants by rivaroxaban (anti Xa at a dose of 2.5mg twice daily) have been shown to reduce the risk of arterial thrombotic events.</a:t>
            </a:r>
            <a:endParaRPr/>
          </a:p>
          <a:p>
            <a:pPr marL="457200" marR="0" lvl="0" indent="-279400" algn="just" rtl="0">
              <a:lnSpc>
                <a:spcPct val="100000"/>
              </a:lnSpc>
              <a:spcBef>
                <a:spcPts val="0"/>
              </a:spcBef>
              <a:spcAft>
                <a:spcPts val="0"/>
              </a:spcAft>
              <a:buClr>
                <a:schemeClr val="lt1"/>
              </a:buClr>
              <a:buSzPts val="2800"/>
              <a:buFont typeface="Noto Sans Symbols"/>
              <a:buNone/>
            </a:pPr>
            <a:endParaRPr sz="28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This favorable effect was not detected by warfarin or other direct oral anticoagulant.</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cxnSp>
        <p:nvCxnSpPr>
          <p:cNvPr id="706" name="Google Shape;706;p43"/>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07" name="Google Shape;707;p43"/>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708" name="Google Shape;708;p43"/>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709" name="Google Shape;709;p43"/>
          <p:cNvSpPr/>
          <p:nvPr/>
        </p:nvSpPr>
        <p:spPr>
          <a:xfrm>
            <a:off x="464234" y="1534161"/>
            <a:ext cx="8832867"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4"/>
            </a:pPr>
            <a:r>
              <a:rPr lang="en-US" sz="3600" b="1" i="0" u="none" strike="noStrike" cap="none">
                <a:solidFill>
                  <a:srgbClr val="002060"/>
                </a:solidFill>
                <a:latin typeface="Arial"/>
                <a:ea typeface="Arial"/>
                <a:cs typeface="Arial"/>
                <a:sym typeface="Arial"/>
              </a:rPr>
              <a:t>Statins and other lipid-lowering drugs: </a:t>
            </a:r>
            <a:endParaRPr sz="2000" b="1" i="0" u="none" strike="noStrike" cap="none">
              <a:solidFill>
                <a:srgbClr val="002060"/>
              </a:solidFill>
              <a:latin typeface="Corbel"/>
              <a:ea typeface="Corbel"/>
              <a:cs typeface="Corbel"/>
              <a:sym typeface="Corbel"/>
            </a:endParaRPr>
          </a:p>
        </p:txBody>
      </p:sp>
      <p:pic>
        <p:nvPicPr>
          <p:cNvPr id="710" name="Google Shape;710;p43"/>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
        <p:nvSpPr>
          <p:cNvPr id="711" name="Google Shape;711;p43"/>
          <p:cNvSpPr txBox="1"/>
          <p:nvPr/>
        </p:nvSpPr>
        <p:spPr>
          <a:xfrm>
            <a:off x="759655" y="2327663"/>
            <a:ext cx="11087788" cy="3539430"/>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Patients with established CAD are regarded as being at very high risk for cardiovascular events and statin treatment must be considered, irrespective of LDL - C levels. </a:t>
            </a:r>
            <a:endParaRPr/>
          </a:p>
          <a:p>
            <a:pPr marL="457200" marR="0" lvl="0" indent="-279400" algn="just" rtl="0">
              <a:lnSpc>
                <a:spcPct val="100000"/>
              </a:lnSpc>
              <a:spcBef>
                <a:spcPts val="0"/>
              </a:spcBef>
              <a:spcAft>
                <a:spcPts val="0"/>
              </a:spcAft>
              <a:buClr>
                <a:schemeClr val="lt1"/>
              </a:buClr>
              <a:buSzPts val="2800"/>
              <a:buFont typeface="Noto Sans Symbols"/>
              <a:buNone/>
            </a:pPr>
            <a:endParaRPr sz="2800">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The goal of treatment is to lower LDL-C by at least 50% from baseline and to &lt; 55 mg/dL although a lower target LDL-C of &lt;40 mg/dL may be considered in patients who have experience a second vascular event within 2 years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cxnSp>
        <p:nvCxnSpPr>
          <p:cNvPr id="716" name="Google Shape;716;p44"/>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17" name="Google Shape;717;p44"/>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718" name="Google Shape;718;p44"/>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719" name="Google Shape;719;p44"/>
          <p:cNvSpPr/>
          <p:nvPr/>
        </p:nvSpPr>
        <p:spPr>
          <a:xfrm>
            <a:off x="464234" y="1534161"/>
            <a:ext cx="7617791"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5"/>
            </a:pPr>
            <a:r>
              <a:rPr lang="en-US" sz="3600" b="1" i="0" u="none" strike="noStrike" cap="none">
                <a:solidFill>
                  <a:srgbClr val="002060"/>
                </a:solidFill>
                <a:latin typeface="Arial"/>
                <a:ea typeface="Arial"/>
                <a:cs typeface="Arial"/>
                <a:sym typeface="Arial"/>
              </a:rPr>
              <a:t>RAS </a:t>
            </a:r>
            <a:r>
              <a:rPr lang="en-US" sz="2000" b="1">
                <a:solidFill>
                  <a:srgbClr val="002060"/>
                </a:solidFill>
                <a:latin typeface="Arial"/>
                <a:ea typeface="Arial"/>
                <a:cs typeface="Arial"/>
                <a:sym typeface="Arial"/>
              </a:rPr>
              <a:t>“renin angiotensin aldosterone” </a:t>
            </a:r>
            <a:r>
              <a:rPr lang="en-US" sz="3600" b="1" i="0" u="none" strike="noStrike" cap="none">
                <a:solidFill>
                  <a:srgbClr val="002060"/>
                </a:solidFill>
                <a:latin typeface="Arial"/>
                <a:ea typeface="Arial"/>
                <a:cs typeface="Arial"/>
                <a:sym typeface="Arial"/>
              </a:rPr>
              <a:t>blockers: </a:t>
            </a:r>
            <a:endParaRPr sz="2000" b="1" i="0" u="none" strike="noStrike" cap="none">
              <a:solidFill>
                <a:srgbClr val="002060"/>
              </a:solidFill>
              <a:latin typeface="Corbel"/>
              <a:ea typeface="Corbel"/>
              <a:cs typeface="Corbel"/>
              <a:sym typeface="Corbel"/>
            </a:endParaRPr>
          </a:p>
        </p:txBody>
      </p:sp>
      <p:pic>
        <p:nvPicPr>
          <p:cNvPr id="720" name="Google Shape;720;p44"/>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
        <p:nvSpPr>
          <p:cNvPr id="721" name="Google Shape;721;p44"/>
          <p:cNvSpPr txBox="1"/>
          <p:nvPr/>
        </p:nvSpPr>
        <p:spPr>
          <a:xfrm>
            <a:off x="759655" y="2327723"/>
            <a:ext cx="11087788" cy="4401205"/>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ACE inhibitors or ARBs may be considered for the treatment of patients with CCS with coexisting hypertension, LVEF &lt;_40%, diabetes, or CKD, unless contraindicated (e.g. severe renal impairment, hyperkalemia, etc.).</a:t>
            </a:r>
            <a:endParaRPr/>
          </a:p>
          <a:p>
            <a:pPr marL="457200" marR="0" lvl="0" indent="-279400" algn="just" rtl="0">
              <a:lnSpc>
                <a:spcPct val="100000"/>
              </a:lnSpc>
              <a:spcBef>
                <a:spcPts val="0"/>
              </a:spcBef>
              <a:spcAft>
                <a:spcPts val="0"/>
              </a:spcAft>
              <a:buClr>
                <a:schemeClr val="lt1"/>
              </a:buClr>
              <a:buSzPts val="2800"/>
              <a:buFont typeface="Noto Sans Symbols"/>
              <a:buNone/>
            </a:pPr>
            <a:endParaRPr sz="28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Neprilysin is an endogenous enzyme that degrades vasoactive peptides as bradykinin and natriuretic peptides. Pharmacological inhibition of neprilysin raises the levels of these peptides, enhancing diuresis, natriuresis, myocardial relaxation, and anti-remodelling, and reducing renin and aldosterone secretion.</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cxnSp>
        <p:nvCxnSpPr>
          <p:cNvPr id="726" name="Google Shape;726;p45"/>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27" name="Google Shape;727;p45"/>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728" name="Google Shape;728;p45"/>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Pharmacological treatment</a:t>
            </a:r>
            <a:endParaRPr/>
          </a:p>
        </p:txBody>
      </p:sp>
      <p:sp>
        <p:nvSpPr>
          <p:cNvPr id="729" name="Google Shape;729;p45"/>
          <p:cNvSpPr/>
          <p:nvPr/>
        </p:nvSpPr>
        <p:spPr>
          <a:xfrm>
            <a:off x="464234" y="1534161"/>
            <a:ext cx="7617791" cy="646331"/>
          </a:xfrm>
          <a:prstGeom prst="rect">
            <a:avLst/>
          </a:prstGeom>
          <a:gradFill>
            <a:gsLst>
              <a:gs pos="0">
                <a:srgbClr val="5CB7C4"/>
              </a:gs>
              <a:gs pos="50000">
                <a:srgbClr val="39B2C3"/>
              </a:gs>
              <a:gs pos="100000">
                <a:srgbClr val="2DA1B1"/>
              </a:gs>
            </a:gsLst>
            <a:lin ang="5400000" scaled="0"/>
          </a:gradFill>
          <a:ln>
            <a:noFill/>
          </a:ln>
          <a:effectLst>
            <a:outerShdw blurRad="44450" dist="27940" dir="5400000" algn="ctr">
              <a:srgbClr val="000000">
                <a:alpha val="31764"/>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002060"/>
              </a:buClr>
              <a:buSzPts val="3600"/>
              <a:buFont typeface="Corbel"/>
              <a:buAutoNum type="arabicPeriod" startAt="5"/>
            </a:pPr>
            <a:r>
              <a:rPr lang="en-US" sz="3600" b="1" i="0" u="none" strike="noStrike" cap="none">
                <a:solidFill>
                  <a:srgbClr val="002060"/>
                </a:solidFill>
                <a:latin typeface="Arial"/>
                <a:ea typeface="Arial"/>
                <a:cs typeface="Arial"/>
                <a:sym typeface="Arial"/>
              </a:rPr>
              <a:t>RAS </a:t>
            </a:r>
            <a:r>
              <a:rPr lang="en-US" sz="2000" b="1" i="0" u="none" strike="noStrike" cap="none">
                <a:solidFill>
                  <a:srgbClr val="002060"/>
                </a:solidFill>
                <a:latin typeface="Arial"/>
                <a:ea typeface="Arial"/>
                <a:cs typeface="Arial"/>
                <a:sym typeface="Arial"/>
              </a:rPr>
              <a:t>“renin angiotensin aldosterone” </a:t>
            </a:r>
            <a:r>
              <a:rPr lang="en-US" sz="3600" b="1" i="0" u="none" strike="noStrike" cap="none">
                <a:solidFill>
                  <a:srgbClr val="002060"/>
                </a:solidFill>
                <a:latin typeface="Arial"/>
                <a:ea typeface="Arial"/>
                <a:cs typeface="Arial"/>
                <a:sym typeface="Arial"/>
              </a:rPr>
              <a:t>blockers: </a:t>
            </a:r>
            <a:endParaRPr sz="2000" b="1" i="0" u="none" strike="noStrike" cap="none">
              <a:solidFill>
                <a:srgbClr val="002060"/>
              </a:solidFill>
              <a:latin typeface="Corbel"/>
              <a:ea typeface="Corbel"/>
              <a:cs typeface="Corbel"/>
              <a:sym typeface="Corbel"/>
            </a:endParaRPr>
          </a:p>
        </p:txBody>
      </p:sp>
      <p:pic>
        <p:nvPicPr>
          <p:cNvPr id="730" name="Google Shape;730;p45"/>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
        <p:nvSpPr>
          <p:cNvPr id="731" name="Google Shape;731;p45"/>
          <p:cNvSpPr txBox="1"/>
          <p:nvPr/>
        </p:nvSpPr>
        <p:spPr>
          <a:xfrm>
            <a:off x="759655" y="2659029"/>
            <a:ext cx="11087788" cy="3539430"/>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Aldosterone blockade with spironolactone or eplerenone is recommended for use in post-MI patients who are already receiving therapeutic doses of an ACE inhibitor and a beta-blocker, have an LVEF &lt;_35%, and have either diabetes or HF.</a:t>
            </a:r>
            <a:endParaRPr/>
          </a:p>
          <a:p>
            <a:pPr marL="0" marR="0" lvl="0" indent="0" algn="just" rtl="0">
              <a:lnSpc>
                <a:spcPct val="100000"/>
              </a:lnSpc>
              <a:spcBef>
                <a:spcPts val="0"/>
              </a:spcBef>
              <a:spcAft>
                <a:spcPts val="0"/>
              </a:spcAft>
              <a:buNone/>
            </a:pPr>
            <a:endParaRPr sz="28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Caution when aldosterone blockers are used in patients with impaired renal function [estimated GFR (eGFR) &lt;45 mL/min/1.73 m2] and in those with serum potassium levels &gt;_5.0 mmol/L.</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cxnSp>
        <p:nvCxnSpPr>
          <p:cNvPr id="736" name="Google Shape;736;p46"/>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37" name="Google Shape;737;p46"/>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738" name="Google Shape;738;p46"/>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Revascularization</a:t>
            </a:r>
            <a:endParaRPr/>
          </a:p>
        </p:txBody>
      </p:sp>
      <p:sp>
        <p:nvSpPr>
          <p:cNvPr id="739" name="Google Shape;739;p46"/>
          <p:cNvSpPr txBox="1"/>
          <p:nvPr/>
        </p:nvSpPr>
        <p:spPr>
          <a:xfrm>
            <a:off x="666891" y="1955351"/>
            <a:ext cx="11211949" cy="4031873"/>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3200"/>
              <a:buFont typeface="Noto Sans Symbols"/>
              <a:buChar char="▪"/>
            </a:pPr>
            <a:r>
              <a:rPr lang="en-US" sz="3200" b="0" i="0" u="none" strike="noStrike" cap="none">
                <a:solidFill>
                  <a:srgbClr val="FFFF00"/>
                </a:solidFill>
                <a:latin typeface="Arial"/>
                <a:ea typeface="Arial"/>
                <a:cs typeface="Arial"/>
                <a:sym typeface="Arial"/>
              </a:rPr>
              <a:t>Revascularization by PCI or CABG may effectively relieve angina, reduce the use of antianginal drugs, and improve exercise capacity and quality of life compared with a strategy of medical therapy alone. </a:t>
            </a:r>
            <a:endParaRPr/>
          </a:p>
          <a:p>
            <a:pPr marL="457200" marR="0" lvl="0" indent="-254000" algn="just" rtl="0">
              <a:lnSpc>
                <a:spcPct val="100000"/>
              </a:lnSpc>
              <a:spcBef>
                <a:spcPts val="0"/>
              </a:spcBef>
              <a:spcAft>
                <a:spcPts val="0"/>
              </a:spcAft>
              <a:buClr>
                <a:schemeClr val="lt1"/>
              </a:buClr>
              <a:buSzPts val="3200"/>
              <a:buFont typeface="Noto Sans Symbols"/>
              <a:buNone/>
            </a:pPr>
            <a:endParaRPr sz="3200">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3200"/>
              <a:buFont typeface="Noto Sans Symbols"/>
              <a:buChar char="▪"/>
            </a:pPr>
            <a:r>
              <a:rPr lang="en-US" sz="3200" b="0" i="0" u="none" strike="noStrike" cap="none">
                <a:solidFill>
                  <a:srgbClr val="FFFF00"/>
                </a:solidFill>
                <a:latin typeface="Arial"/>
                <a:ea typeface="Arial"/>
                <a:cs typeface="Arial"/>
                <a:sym typeface="Arial"/>
              </a:rPr>
              <a:t>However, unlike ACS revascularization in CCS is considered if there is significant ischemia by non invasive tests or significant stenosis by coronary angiography or MSCT.</a:t>
            </a:r>
            <a:endParaRPr/>
          </a:p>
        </p:txBody>
      </p:sp>
      <p:pic>
        <p:nvPicPr>
          <p:cNvPr id="740" name="Google Shape;740;p46"/>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cxnSp>
        <p:nvCxnSpPr>
          <p:cNvPr id="745" name="Google Shape;745;p47"/>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46" name="Google Shape;746;p47"/>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47" name="Google Shape;747;p47"/>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748" name="Google Shape;748;p47"/>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DD075"/>
              </a:buClr>
              <a:buSzPts val="4800"/>
              <a:buFont typeface="Arial"/>
              <a:buNone/>
            </a:pPr>
            <a:r>
              <a:rPr lang="en-US" sz="4800" b="0" i="0" u="none" strike="noStrike" cap="none">
                <a:solidFill>
                  <a:srgbClr val="FDD075"/>
                </a:solidFill>
                <a:latin typeface="Arial"/>
                <a:ea typeface="Arial"/>
                <a:cs typeface="Arial"/>
                <a:sym typeface="Arial"/>
              </a:rPr>
              <a:t>Microvascular angina</a:t>
            </a:r>
            <a:endParaRPr sz="1800" b="0" i="0" u="none" strike="noStrike" cap="none">
              <a:solidFill>
                <a:srgbClr val="FFFFFF"/>
              </a:solidFill>
              <a:latin typeface="Corbel"/>
              <a:ea typeface="Corbel"/>
              <a:cs typeface="Corbel"/>
              <a:sym typeface="Corbel"/>
            </a:endParaRPr>
          </a:p>
        </p:txBody>
      </p:sp>
      <p:sp>
        <p:nvSpPr>
          <p:cNvPr id="749" name="Google Shape;749;p47"/>
          <p:cNvSpPr txBox="1"/>
          <p:nvPr/>
        </p:nvSpPr>
        <p:spPr>
          <a:xfrm>
            <a:off x="464234" y="1201464"/>
            <a:ext cx="11418267" cy="5201424"/>
          </a:xfrm>
          <a:prstGeom prst="rect">
            <a:avLst/>
          </a:prstGeom>
          <a:noFill/>
          <a:ln>
            <a:noFill/>
          </a:ln>
        </p:spPr>
        <p:txBody>
          <a:bodyPr spcFirstLastPara="1" wrap="square" lIns="91425" tIns="45700" rIns="91425" bIns="45700" anchor="t" anchorCtr="0">
            <a:spAutoFit/>
          </a:bodyPr>
          <a:lstStyle/>
          <a:p>
            <a:pPr marL="457200" marR="0" lvl="0" indent="-457200" algn="just" rtl="0">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Patients with microvascular angina typically have:</a:t>
            </a:r>
            <a:endParaRPr/>
          </a:p>
          <a:p>
            <a:pPr marL="1885950" marR="0" lvl="3" indent="-514350" algn="just" rtl="0">
              <a:spcBef>
                <a:spcPts val="0"/>
              </a:spcBef>
              <a:spcAft>
                <a:spcPts val="0"/>
              </a:spcAft>
              <a:buClr>
                <a:schemeClr val="lt1"/>
              </a:buClr>
              <a:buSzPts val="2800"/>
              <a:buFont typeface="Corbel"/>
              <a:buAutoNum type="arabicPeriod"/>
            </a:pPr>
            <a:r>
              <a:rPr lang="en-US" sz="2800" b="0" i="0" u="none" strike="noStrike" cap="none">
                <a:solidFill>
                  <a:schemeClr val="lt1"/>
                </a:solidFill>
                <a:latin typeface="Arial"/>
                <a:ea typeface="Arial"/>
                <a:cs typeface="Arial"/>
                <a:sym typeface="Arial"/>
              </a:rPr>
              <a:t>Exercise – related angina.</a:t>
            </a:r>
            <a:endParaRPr/>
          </a:p>
          <a:p>
            <a:pPr marL="1885950" marR="0" lvl="3" indent="-514350" algn="just" rtl="0">
              <a:spcBef>
                <a:spcPts val="0"/>
              </a:spcBef>
              <a:spcAft>
                <a:spcPts val="0"/>
              </a:spcAft>
              <a:buClr>
                <a:schemeClr val="lt1"/>
              </a:buClr>
              <a:buSzPts val="2800"/>
              <a:buFont typeface="Corbel"/>
              <a:buAutoNum type="arabicPeriod"/>
            </a:pPr>
            <a:r>
              <a:rPr lang="en-US" sz="2800" b="0" i="0" u="none" strike="noStrike" cap="none">
                <a:solidFill>
                  <a:schemeClr val="lt1"/>
                </a:solidFill>
                <a:latin typeface="Arial"/>
                <a:ea typeface="Arial"/>
                <a:cs typeface="Arial"/>
                <a:sym typeface="Arial"/>
              </a:rPr>
              <a:t>Evidence of ischemia in non – invasive tests.</a:t>
            </a:r>
            <a:endParaRPr/>
          </a:p>
          <a:p>
            <a:pPr marL="1885950" marR="0" lvl="3" indent="-514350" algn="just" rtl="0">
              <a:spcBef>
                <a:spcPts val="0"/>
              </a:spcBef>
              <a:spcAft>
                <a:spcPts val="0"/>
              </a:spcAft>
              <a:buClr>
                <a:schemeClr val="lt1"/>
              </a:buClr>
              <a:buSzPts val="2800"/>
              <a:buFont typeface="Corbel"/>
              <a:buAutoNum type="arabicPeriod"/>
            </a:pPr>
            <a:r>
              <a:rPr lang="en-US" sz="2800" b="0" i="0" u="none" strike="noStrike" cap="none">
                <a:solidFill>
                  <a:schemeClr val="lt1"/>
                </a:solidFill>
                <a:latin typeface="Arial"/>
                <a:ea typeface="Arial"/>
                <a:cs typeface="Arial"/>
                <a:sym typeface="Arial"/>
              </a:rPr>
              <a:t>Either no stenosis or mild to moderate stenosis on coronary angiography.</a:t>
            </a:r>
            <a:endParaRPr/>
          </a:p>
          <a:p>
            <a:pPr marL="1371600" marR="0" lvl="3" indent="0" algn="just" rtl="0">
              <a:spcBef>
                <a:spcPts val="0"/>
              </a:spcBef>
              <a:spcAft>
                <a:spcPts val="0"/>
              </a:spcAft>
              <a:buNone/>
            </a:pPr>
            <a:endParaRPr sz="1200" b="0" i="0" u="none" strike="noStrike" cap="none">
              <a:solidFill>
                <a:schemeClr val="lt1"/>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Secondary microvascular angina  - in the absence of epicardial obstruction may result from cardiac or systemic conditions those that cause:</a:t>
            </a:r>
            <a:endParaRPr/>
          </a:p>
          <a:p>
            <a:pPr marL="1828800" marR="0" lvl="3" indent="-457200" algn="just" rtl="0">
              <a:spcBef>
                <a:spcPts val="0"/>
              </a:spcBef>
              <a:spcAft>
                <a:spcPts val="0"/>
              </a:spcAft>
              <a:buClr>
                <a:schemeClr val="lt1"/>
              </a:buClr>
              <a:buSzPts val="2800"/>
              <a:buFont typeface="Noto Sans Symbols"/>
              <a:buChar char="✔"/>
            </a:pPr>
            <a:r>
              <a:rPr lang="en-US" sz="2800" b="0" i="0" u="none" strike="noStrike" cap="none">
                <a:solidFill>
                  <a:schemeClr val="lt1"/>
                </a:solidFill>
                <a:latin typeface="Arial"/>
                <a:ea typeface="Arial"/>
                <a:cs typeface="Arial"/>
                <a:sym typeface="Arial"/>
              </a:rPr>
              <a:t>LVH: (HCM, AS, hypertensive heart disease).</a:t>
            </a:r>
            <a:endParaRPr/>
          </a:p>
          <a:p>
            <a:pPr marL="1828800" marR="0" lvl="3" indent="-457200" algn="just" rtl="0">
              <a:spcBef>
                <a:spcPts val="0"/>
              </a:spcBef>
              <a:spcAft>
                <a:spcPts val="0"/>
              </a:spcAft>
              <a:buClr>
                <a:schemeClr val="lt1"/>
              </a:buClr>
              <a:buSzPts val="2800"/>
              <a:buFont typeface="Noto Sans Symbols"/>
              <a:buChar char="✔"/>
            </a:pPr>
            <a:r>
              <a:rPr lang="en-US" sz="2800" b="0" i="0" u="none" strike="noStrike" cap="none">
                <a:solidFill>
                  <a:schemeClr val="lt1"/>
                </a:solidFill>
                <a:latin typeface="Arial"/>
                <a:ea typeface="Arial"/>
                <a:cs typeface="Arial"/>
                <a:sym typeface="Arial"/>
              </a:rPr>
              <a:t>Inflammation: (Myocarditis, Vasculitis).</a:t>
            </a:r>
            <a:endParaRPr/>
          </a:p>
          <a:p>
            <a:pPr marL="1828800" marR="0" lvl="3" indent="-381000" algn="just" rtl="0">
              <a:spcBef>
                <a:spcPts val="0"/>
              </a:spcBef>
              <a:spcAft>
                <a:spcPts val="0"/>
              </a:spcAft>
              <a:buClr>
                <a:schemeClr val="lt1"/>
              </a:buClr>
              <a:buSzPts val="1200"/>
              <a:buFont typeface="Noto Sans Symbols"/>
              <a:buNone/>
            </a:pPr>
            <a:endParaRPr sz="1200" b="0" i="0" u="none" strike="noStrike" cap="none">
              <a:solidFill>
                <a:schemeClr val="lt1"/>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For Medical treatment and control of risk factors.</a:t>
            </a:r>
            <a:endParaRPr sz="1800">
              <a:solidFill>
                <a:schemeClr val="lt1"/>
              </a:solidFill>
              <a:latin typeface="Corbel"/>
              <a:ea typeface="Corbel"/>
              <a:cs typeface="Corbel"/>
              <a:sym typeface="Corbel"/>
            </a:endParaRPr>
          </a:p>
        </p:txBody>
      </p:sp>
      <p:sp>
        <p:nvSpPr>
          <p:cNvPr id="750" name="Google Shape;750;p47"/>
          <p:cNvSpPr txBox="1"/>
          <p:nvPr/>
        </p:nvSpPr>
        <p:spPr>
          <a:xfrm>
            <a:off x="154735" y="6359720"/>
            <a:ext cx="10606030" cy="5078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900" b="0" i="0" u="none" strike="noStrike" cap="none">
                <a:solidFill>
                  <a:srgbClr val="FFFFFF"/>
                </a:solidFill>
                <a:latin typeface="Arial"/>
                <a:ea typeface="Arial"/>
                <a:cs typeface="Arial"/>
                <a:sym typeface="Arial"/>
              </a:rPr>
              <a:t>LVH: Left Ventricular Hypertrophy.   </a:t>
            </a:r>
            <a:endParaRPr/>
          </a:p>
          <a:p>
            <a:pPr marL="0" marR="0" lvl="0" indent="0" algn="l" rtl="0">
              <a:spcBef>
                <a:spcPts val="0"/>
              </a:spcBef>
              <a:spcAft>
                <a:spcPts val="0"/>
              </a:spcAft>
              <a:buNone/>
            </a:pPr>
            <a:r>
              <a:rPr lang="en-US" sz="900">
                <a:solidFill>
                  <a:srgbClr val="FFFFFF"/>
                </a:solidFill>
                <a:latin typeface="Arial"/>
                <a:ea typeface="Arial"/>
                <a:cs typeface="Arial"/>
                <a:sym typeface="Arial"/>
              </a:rPr>
              <a:t>HCM: Hypertrophic Cardio – Myopathy.  </a:t>
            </a:r>
            <a:endParaRPr/>
          </a:p>
          <a:p>
            <a:pPr marL="0" marR="0" lvl="0" indent="0" algn="l" rtl="0">
              <a:spcBef>
                <a:spcPts val="0"/>
              </a:spcBef>
              <a:spcAft>
                <a:spcPts val="0"/>
              </a:spcAft>
              <a:buNone/>
            </a:pPr>
            <a:r>
              <a:rPr lang="en-US" sz="900">
                <a:solidFill>
                  <a:srgbClr val="FFFFFF"/>
                </a:solidFill>
                <a:latin typeface="Arial"/>
                <a:ea typeface="Arial"/>
                <a:cs typeface="Arial"/>
                <a:sym typeface="Arial"/>
              </a:rPr>
              <a:t>AS: Aortic Stenosis.</a:t>
            </a:r>
            <a:endParaRPr sz="900">
              <a:solidFill>
                <a:schemeClr val="lt1"/>
              </a:solidFill>
              <a:latin typeface="Corbel"/>
              <a:ea typeface="Corbel"/>
              <a:cs typeface="Corbel"/>
              <a:sym typeface="Corbel"/>
            </a:endParaRPr>
          </a:p>
        </p:txBody>
      </p:sp>
      <p:pic>
        <p:nvPicPr>
          <p:cNvPr id="751" name="Google Shape;751;p47"/>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cxnSp>
        <p:nvCxnSpPr>
          <p:cNvPr id="756" name="Google Shape;756;p48"/>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57" name="Google Shape;757;p48"/>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58" name="Google Shape;758;p48"/>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759" name="Google Shape;759;p48"/>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DD075"/>
              </a:buClr>
              <a:buSzPts val="4800"/>
              <a:buFont typeface="Arial"/>
              <a:buNone/>
            </a:pPr>
            <a:r>
              <a:rPr lang="en-US" sz="4800" b="0" i="0" u="none" strike="noStrike" cap="none">
                <a:solidFill>
                  <a:srgbClr val="FDD075"/>
                </a:solidFill>
                <a:latin typeface="Arial"/>
                <a:ea typeface="Arial"/>
                <a:cs typeface="Arial"/>
                <a:sym typeface="Arial"/>
              </a:rPr>
              <a:t>Vasospastic angina</a:t>
            </a:r>
            <a:endParaRPr sz="1800" b="0" i="0" u="none" strike="noStrike" cap="none">
              <a:solidFill>
                <a:srgbClr val="FFFFFF"/>
              </a:solidFill>
              <a:latin typeface="Corbel"/>
              <a:ea typeface="Corbel"/>
              <a:cs typeface="Corbel"/>
              <a:sym typeface="Corbel"/>
            </a:endParaRPr>
          </a:p>
        </p:txBody>
      </p:sp>
      <p:sp>
        <p:nvSpPr>
          <p:cNvPr id="760" name="Google Shape;760;p48"/>
          <p:cNvSpPr txBox="1"/>
          <p:nvPr/>
        </p:nvSpPr>
        <p:spPr>
          <a:xfrm>
            <a:off x="662613" y="1495562"/>
            <a:ext cx="11211949" cy="4678204"/>
          </a:xfrm>
          <a:prstGeom prst="rect">
            <a:avLst/>
          </a:prstGeom>
          <a:noFill/>
          <a:ln>
            <a:noFill/>
          </a:ln>
        </p:spPr>
        <p:txBody>
          <a:bodyPr spcFirstLastPara="1" wrap="square" lIns="91425" tIns="45700" rIns="91425" bIns="45700" anchor="t" anchorCtr="0">
            <a:spAutoFit/>
          </a:bodyPr>
          <a:lstStyle/>
          <a:p>
            <a:pPr marL="457200" marR="0" lvl="0" indent="-457200" algn="just" rtl="0">
              <a:spcBef>
                <a:spcPts val="0"/>
              </a:spcBef>
              <a:spcAft>
                <a:spcPts val="0"/>
              </a:spcAft>
              <a:buClr>
                <a:srgbClr val="FFFF00"/>
              </a:buClr>
              <a:buSzPts val="3200"/>
              <a:buFont typeface="Noto Sans Symbols"/>
              <a:buChar char="▪"/>
            </a:pPr>
            <a:r>
              <a:rPr lang="en-US" sz="3200" b="0" i="0" u="none" strike="noStrike" cap="none">
                <a:solidFill>
                  <a:srgbClr val="FFFF00"/>
                </a:solidFill>
                <a:latin typeface="Arial"/>
                <a:ea typeface="Arial"/>
                <a:cs typeface="Arial"/>
                <a:sym typeface="Arial"/>
              </a:rPr>
              <a:t>Patients have pain, that occur mainly at rest, and follow circadian rhythm, with more pain episodes at night and early morning.</a:t>
            </a:r>
            <a:endParaRPr/>
          </a:p>
          <a:p>
            <a:pPr marL="457200" marR="0" lvl="0" indent="-368300" algn="just" rtl="0">
              <a:spcBef>
                <a:spcPts val="0"/>
              </a:spcBef>
              <a:spcAft>
                <a:spcPts val="0"/>
              </a:spcAft>
              <a:buClr>
                <a:schemeClr val="lt1"/>
              </a:buClr>
              <a:buSzPts val="1400"/>
              <a:buFont typeface="Noto Sans Symbols"/>
              <a:buNone/>
            </a:pPr>
            <a:endParaRPr sz="1400" b="0" i="0" u="none" strike="noStrike" cap="none">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3200"/>
              <a:buFont typeface="Noto Sans Symbols"/>
              <a:buChar char="▪"/>
            </a:pPr>
            <a:r>
              <a:rPr lang="en-US" sz="3200">
                <a:solidFill>
                  <a:srgbClr val="FFFF00"/>
                </a:solidFill>
                <a:latin typeface="Arial"/>
                <a:ea typeface="Arial"/>
                <a:cs typeface="Arial"/>
                <a:sym typeface="Arial"/>
              </a:rPr>
              <a:t>Patients are usually younger, and few risk factors than patients with effort angina except for cigarette smoking.</a:t>
            </a:r>
            <a:endParaRPr/>
          </a:p>
          <a:p>
            <a:pPr marL="457200" marR="0" lvl="0" indent="-368300" algn="just" rtl="0">
              <a:spcBef>
                <a:spcPts val="0"/>
              </a:spcBef>
              <a:spcAft>
                <a:spcPts val="0"/>
              </a:spcAft>
              <a:buClr>
                <a:schemeClr val="lt1"/>
              </a:buClr>
              <a:buSzPts val="1400"/>
              <a:buFont typeface="Noto Sans Symbols"/>
              <a:buNone/>
            </a:pPr>
            <a:endParaRPr sz="140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3200"/>
              <a:buFont typeface="Noto Sans Symbols"/>
              <a:buChar char="▪"/>
            </a:pPr>
            <a:r>
              <a:rPr lang="en-US" sz="3200">
                <a:solidFill>
                  <a:srgbClr val="FFFF00"/>
                </a:solidFill>
                <a:latin typeface="Arial"/>
                <a:ea typeface="Arial"/>
                <a:cs typeface="Arial"/>
                <a:sym typeface="Arial"/>
              </a:rPr>
              <a:t>Coronary spasm, should be suspected with patent coronary stents and persistent pain.</a:t>
            </a:r>
            <a:endParaRPr/>
          </a:p>
          <a:p>
            <a:pPr marL="457200" marR="0" lvl="0" indent="-368300" algn="just" rtl="0">
              <a:spcBef>
                <a:spcPts val="0"/>
              </a:spcBef>
              <a:spcAft>
                <a:spcPts val="0"/>
              </a:spcAft>
              <a:buClr>
                <a:schemeClr val="lt1"/>
              </a:buClr>
              <a:buSzPts val="1400"/>
              <a:buFont typeface="Noto Sans Symbols"/>
              <a:buNone/>
            </a:pPr>
            <a:endParaRPr sz="140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3200"/>
              <a:buFont typeface="Noto Sans Symbols"/>
              <a:buChar char="▪"/>
            </a:pPr>
            <a:r>
              <a:rPr lang="en-US" sz="3200">
                <a:solidFill>
                  <a:srgbClr val="FFFF00"/>
                </a:solidFill>
                <a:latin typeface="Arial"/>
                <a:ea typeface="Arial"/>
                <a:cs typeface="Arial"/>
                <a:sym typeface="Arial"/>
              </a:rPr>
              <a:t>For Medical Treatment.</a:t>
            </a:r>
            <a:endParaRPr sz="2000">
              <a:solidFill>
                <a:schemeClr val="lt1"/>
              </a:solidFill>
              <a:latin typeface="Corbel"/>
              <a:ea typeface="Corbel"/>
              <a:cs typeface="Corbel"/>
              <a:sym typeface="Corbel"/>
            </a:endParaRPr>
          </a:p>
        </p:txBody>
      </p:sp>
      <p:pic>
        <p:nvPicPr>
          <p:cNvPr id="761" name="Google Shape;761;p48"/>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cxnSp>
        <p:nvCxnSpPr>
          <p:cNvPr id="766" name="Google Shape;766;p49"/>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67" name="Google Shape;767;p49"/>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68" name="Google Shape;768;p49"/>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769" name="Google Shape;769;p49"/>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DD075"/>
              </a:buClr>
              <a:buSzPts val="4800"/>
              <a:buFont typeface="Arial"/>
              <a:buNone/>
            </a:pPr>
            <a:r>
              <a:rPr lang="en-US" sz="4800" b="0" i="0" u="none" strike="noStrike" cap="none">
                <a:solidFill>
                  <a:srgbClr val="FDD075"/>
                </a:solidFill>
                <a:latin typeface="Arial"/>
                <a:ea typeface="Arial"/>
                <a:cs typeface="Arial"/>
                <a:sym typeface="Arial"/>
              </a:rPr>
              <a:t>Refractory angina</a:t>
            </a:r>
            <a:endParaRPr sz="1800" b="0" i="0" u="none" strike="noStrike" cap="none">
              <a:solidFill>
                <a:srgbClr val="FFFFFF"/>
              </a:solidFill>
              <a:latin typeface="Corbel"/>
              <a:ea typeface="Corbel"/>
              <a:cs typeface="Corbel"/>
              <a:sym typeface="Corbel"/>
            </a:endParaRPr>
          </a:p>
        </p:txBody>
      </p:sp>
      <p:sp>
        <p:nvSpPr>
          <p:cNvPr id="770" name="Google Shape;770;p49"/>
          <p:cNvSpPr txBox="1"/>
          <p:nvPr/>
        </p:nvSpPr>
        <p:spPr>
          <a:xfrm>
            <a:off x="616225" y="1448972"/>
            <a:ext cx="11211947" cy="4524315"/>
          </a:xfrm>
          <a:prstGeom prst="rect">
            <a:avLst/>
          </a:prstGeom>
          <a:noFill/>
          <a:ln>
            <a:noFill/>
          </a:ln>
        </p:spPr>
        <p:txBody>
          <a:bodyPr spcFirstLastPara="1" wrap="square" lIns="91425" tIns="45700" rIns="91425" bIns="45700" anchor="t" anchorCtr="0">
            <a:spAutoFit/>
          </a:bodyPr>
          <a:lstStyle/>
          <a:p>
            <a:pPr marL="457200" marR="0" lvl="0" indent="-457200" algn="just" rtl="0">
              <a:spcBef>
                <a:spcPts val="0"/>
              </a:spcBef>
              <a:spcAft>
                <a:spcPts val="0"/>
              </a:spcAft>
              <a:buClr>
                <a:srgbClr val="FFFF00"/>
              </a:buClr>
              <a:buSzPts val="3200"/>
              <a:buFont typeface="Noto Sans Symbols"/>
              <a:buChar char="▪"/>
            </a:pPr>
            <a:r>
              <a:rPr lang="en-US" sz="3200" b="0" i="0" u="none" strike="noStrike" cap="none">
                <a:solidFill>
                  <a:srgbClr val="FFFF00"/>
                </a:solidFill>
                <a:latin typeface="Arial"/>
                <a:ea typeface="Arial"/>
                <a:cs typeface="Arial"/>
                <a:sym typeface="Arial"/>
              </a:rPr>
              <a:t>Refractory angina refers to long – lasting symptoms ( </a:t>
            </a:r>
            <a:r>
              <a:rPr lang="en-US" sz="3200" b="0" i="0" u="sng" strike="noStrike" cap="none">
                <a:solidFill>
                  <a:srgbClr val="FFFF00"/>
                </a:solidFill>
                <a:latin typeface="Arial"/>
                <a:ea typeface="Arial"/>
                <a:cs typeface="Arial"/>
                <a:sym typeface="Arial"/>
              </a:rPr>
              <a:t>&gt;</a:t>
            </a:r>
            <a:r>
              <a:rPr lang="en-US" sz="3200" b="0" i="0" u="none" strike="noStrike" cap="none">
                <a:solidFill>
                  <a:srgbClr val="FFFF00"/>
                </a:solidFill>
                <a:latin typeface="Arial"/>
                <a:ea typeface="Arial"/>
                <a:cs typeface="Arial"/>
                <a:sym typeface="Arial"/>
              </a:rPr>
              <a:t> 3 months) due to established ischemia in the presence of obstructive CAD, which can not be controlled by escalating medical therapy with the use of the 2</a:t>
            </a:r>
            <a:r>
              <a:rPr lang="en-US" sz="3200" b="0" i="0" u="none" strike="noStrike" cap="none" baseline="30000">
                <a:solidFill>
                  <a:srgbClr val="FFFF00"/>
                </a:solidFill>
                <a:latin typeface="Arial"/>
                <a:ea typeface="Arial"/>
                <a:cs typeface="Arial"/>
                <a:sym typeface="Arial"/>
              </a:rPr>
              <a:t>nd</a:t>
            </a:r>
            <a:r>
              <a:rPr lang="en-US" sz="3200" b="0" i="0" u="none" strike="noStrike" cap="none">
                <a:solidFill>
                  <a:srgbClr val="FFFF00"/>
                </a:solidFill>
                <a:latin typeface="Arial"/>
                <a:ea typeface="Arial"/>
                <a:cs typeface="Arial"/>
                <a:sym typeface="Arial"/>
              </a:rPr>
              <a:t> and 3</a:t>
            </a:r>
            <a:r>
              <a:rPr lang="en-US" sz="3200" b="0" i="0" u="none" strike="noStrike" cap="none" baseline="30000">
                <a:solidFill>
                  <a:srgbClr val="FFFF00"/>
                </a:solidFill>
                <a:latin typeface="Arial"/>
                <a:ea typeface="Arial"/>
                <a:cs typeface="Arial"/>
                <a:sym typeface="Arial"/>
              </a:rPr>
              <a:t>rd</a:t>
            </a:r>
            <a:r>
              <a:rPr lang="en-US" sz="3200" b="0" i="0" u="none" strike="noStrike" cap="none">
                <a:solidFill>
                  <a:srgbClr val="FFFF00"/>
                </a:solidFill>
                <a:latin typeface="Arial"/>
                <a:ea typeface="Arial"/>
                <a:cs typeface="Arial"/>
                <a:sym typeface="Arial"/>
              </a:rPr>
              <a:t> lines pharmacological therapy, bypass grafting, or stenting including PCI to CTO.</a:t>
            </a:r>
            <a:endParaRPr/>
          </a:p>
          <a:p>
            <a:pPr marL="0" marR="0" lvl="0" indent="0" algn="just" rtl="0">
              <a:spcBef>
                <a:spcPts val="0"/>
              </a:spcBef>
              <a:spcAft>
                <a:spcPts val="0"/>
              </a:spcAft>
              <a:buNone/>
            </a:pPr>
            <a:endParaRPr sz="3200" b="0" i="0" u="none" strike="noStrike" cap="none">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3200"/>
              <a:buFont typeface="Noto Sans Symbols"/>
              <a:buChar char="▪"/>
            </a:pPr>
            <a:r>
              <a:rPr lang="en-US" sz="3200">
                <a:solidFill>
                  <a:srgbClr val="FFFF00"/>
                </a:solidFill>
                <a:latin typeface="Arial"/>
                <a:ea typeface="Arial"/>
                <a:cs typeface="Arial"/>
                <a:sym typeface="Arial"/>
              </a:rPr>
              <a:t>Incidence is growing with more advanced CAD, multiple co-morbidities, and population aging.</a:t>
            </a:r>
            <a:endParaRPr sz="1800">
              <a:solidFill>
                <a:schemeClr val="lt1"/>
              </a:solidFill>
              <a:latin typeface="Corbel"/>
              <a:ea typeface="Corbel"/>
              <a:cs typeface="Corbel"/>
              <a:sym typeface="Corbel"/>
            </a:endParaRPr>
          </a:p>
        </p:txBody>
      </p:sp>
      <p:sp>
        <p:nvSpPr>
          <p:cNvPr id="771" name="Google Shape;771;p49"/>
          <p:cNvSpPr txBox="1"/>
          <p:nvPr/>
        </p:nvSpPr>
        <p:spPr>
          <a:xfrm>
            <a:off x="154735" y="6359720"/>
            <a:ext cx="10606030" cy="5078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900" b="0" i="0" u="none" strike="noStrike" cap="none">
                <a:solidFill>
                  <a:srgbClr val="FFFFFF"/>
                </a:solidFill>
                <a:latin typeface="Arial"/>
                <a:ea typeface="Arial"/>
                <a:cs typeface="Arial"/>
                <a:sym typeface="Arial"/>
              </a:rPr>
              <a:t>CAD: Coronary artery disease.</a:t>
            </a:r>
            <a:endParaRPr/>
          </a:p>
          <a:p>
            <a:pPr marL="0" marR="0" lvl="0" indent="0" algn="l" rtl="0">
              <a:spcBef>
                <a:spcPts val="0"/>
              </a:spcBef>
              <a:spcAft>
                <a:spcPts val="0"/>
              </a:spcAft>
              <a:buNone/>
            </a:pPr>
            <a:r>
              <a:rPr lang="en-US" sz="900">
                <a:solidFill>
                  <a:srgbClr val="FFFFFF"/>
                </a:solidFill>
                <a:latin typeface="Arial"/>
                <a:ea typeface="Arial"/>
                <a:cs typeface="Arial"/>
                <a:sym typeface="Arial"/>
              </a:rPr>
              <a:t>PCI: Percutaneous Coronary Intervention.</a:t>
            </a:r>
            <a:endParaRPr/>
          </a:p>
          <a:p>
            <a:pPr marL="0" marR="0" lvl="0" indent="0" algn="l" rtl="0">
              <a:spcBef>
                <a:spcPts val="0"/>
              </a:spcBef>
              <a:spcAft>
                <a:spcPts val="0"/>
              </a:spcAft>
              <a:buNone/>
            </a:pPr>
            <a:r>
              <a:rPr lang="en-US" sz="900">
                <a:solidFill>
                  <a:srgbClr val="FFFFFF"/>
                </a:solidFill>
                <a:latin typeface="Arial"/>
                <a:ea typeface="Arial"/>
                <a:cs typeface="Arial"/>
                <a:sym typeface="Arial"/>
              </a:rPr>
              <a:t>CTO: Chronic Total Occlusion.</a:t>
            </a:r>
            <a:endParaRPr sz="900">
              <a:solidFill>
                <a:schemeClr val="lt1"/>
              </a:solidFill>
              <a:latin typeface="Corbel"/>
              <a:ea typeface="Corbel"/>
              <a:cs typeface="Corbel"/>
              <a:sym typeface="Corbel"/>
            </a:endParaRPr>
          </a:p>
        </p:txBody>
      </p:sp>
      <p:pic>
        <p:nvPicPr>
          <p:cNvPr id="772" name="Google Shape;772;p49"/>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cxnSp>
        <p:nvCxnSpPr>
          <p:cNvPr id="177" name="Google Shape;177;p5"/>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178" name="Google Shape;178;p5"/>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179" name="Google Shape;179;p5"/>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180" name="Google Shape;180;p5"/>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Pathophysiology</a:t>
            </a:r>
            <a:endParaRPr/>
          </a:p>
        </p:txBody>
      </p:sp>
      <p:sp>
        <p:nvSpPr>
          <p:cNvPr id="181" name="Google Shape;181;p5"/>
          <p:cNvSpPr/>
          <p:nvPr/>
        </p:nvSpPr>
        <p:spPr>
          <a:xfrm>
            <a:off x="1855308" y="1444489"/>
            <a:ext cx="8481383" cy="928468"/>
          </a:xfrm>
          <a:prstGeom prst="rect">
            <a:avLst/>
          </a:prstGeom>
          <a:gradFill>
            <a:gsLst>
              <a:gs pos="0">
                <a:srgbClr val="837300"/>
              </a:gs>
              <a:gs pos="50000">
                <a:srgbClr val="BEA700"/>
              </a:gs>
              <a:gs pos="100000">
                <a:srgbClr val="E5C900"/>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3600"/>
              <a:buFont typeface="Arial"/>
              <a:buNone/>
            </a:pPr>
            <a:r>
              <a:rPr lang="en-US" sz="3600" b="0" i="0" u="none" strike="noStrike" cap="none">
                <a:solidFill>
                  <a:srgbClr val="FFFFFF"/>
                </a:solidFill>
                <a:latin typeface="Arial"/>
                <a:ea typeface="Arial"/>
                <a:cs typeface="Arial"/>
                <a:sym typeface="Arial"/>
              </a:rPr>
              <a:t> Atherosclerotic Plaque Burden</a:t>
            </a:r>
            <a:endParaRPr/>
          </a:p>
        </p:txBody>
      </p:sp>
      <p:grpSp>
        <p:nvGrpSpPr>
          <p:cNvPr id="182" name="Google Shape;182;p5"/>
          <p:cNvGrpSpPr/>
          <p:nvPr/>
        </p:nvGrpSpPr>
        <p:grpSpPr>
          <a:xfrm>
            <a:off x="464234" y="2802835"/>
            <a:ext cx="3763209" cy="1691965"/>
            <a:chOff x="464234" y="2802835"/>
            <a:chExt cx="3763209" cy="1691965"/>
          </a:xfrm>
        </p:grpSpPr>
        <p:sp>
          <p:nvSpPr>
            <p:cNvPr id="183" name="Google Shape;183;p5"/>
            <p:cNvSpPr/>
            <p:nvPr/>
          </p:nvSpPr>
          <p:spPr>
            <a:xfrm>
              <a:off x="464234" y="2802835"/>
              <a:ext cx="3763209" cy="928468"/>
            </a:xfrm>
            <a:prstGeom prst="rect">
              <a:avLst/>
            </a:prstGeom>
            <a:gradFill>
              <a:gsLst>
                <a:gs pos="0">
                  <a:srgbClr val="837300"/>
                </a:gs>
                <a:gs pos="50000">
                  <a:srgbClr val="BEA700"/>
                </a:gs>
                <a:gs pos="100000">
                  <a:srgbClr val="E5C900"/>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3600"/>
                <a:buFont typeface="Arial"/>
                <a:buNone/>
              </a:pPr>
              <a:r>
                <a:rPr lang="en-US" sz="3600" b="0" i="0" u="none" strike="noStrike" cap="none">
                  <a:solidFill>
                    <a:srgbClr val="FFFFFF"/>
                  </a:solidFill>
                  <a:latin typeface="Arial"/>
                  <a:ea typeface="Arial"/>
                  <a:cs typeface="Arial"/>
                  <a:sym typeface="Arial"/>
                </a:rPr>
                <a:t> Stable Plaque </a:t>
              </a:r>
              <a:endParaRPr/>
            </a:p>
          </p:txBody>
        </p:sp>
        <p:sp>
          <p:nvSpPr>
            <p:cNvPr id="184" name="Google Shape;184;p5"/>
            <p:cNvSpPr txBox="1"/>
            <p:nvPr/>
          </p:nvSpPr>
          <p:spPr>
            <a:xfrm>
              <a:off x="844060" y="3663803"/>
              <a:ext cx="3003555" cy="830997"/>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E9F6F9"/>
                </a:buClr>
                <a:buSzPts val="2400"/>
                <a:buFont typeface="Noto Sans Symbols"/>
                <a:buChar char="✔"/>
              </a:pPr>
              <a:r>
                <a:rPr lang="en-US" sz="2400" b="0" i="0" u="none" strike="noStrike" cap="none">
                  <a:solidFill>
                    <a:srgbClr val="E9F6F9"/>
                  </a:solidFill>
                  <a:latin typeface="Corbel"/>
                  <a:ea typeface="Corbel"/>
                  <a:cs typeface="Corbel"/>
                  <a:sym typeface="Corbel"/>
                </a:rPr>
                <a:t>Small Lipid core.</a:t>
              </a:r>
              <a:endParaRPr/>
            </a:p>
            <a:p>
              <a:pPr marL="342900" marR="0" lvl="0" indent="-342900" algn="l" rtl="0">
                <a:lnSpc>
                  <a:spcPct val="100000"/>
                </a:lnSpc>
                <a:spcBef>
                  <a:spcPts val="0"/>
                </a:spcBef>
                <a:spcAft>
                  <a:spcPts val="0"/>
                </a:spcAft>
                <a:buClr>
                  <a:srgbClr val="E9F6F9"/>
                </a:buClr>
                <a:buSzPts val="2400"/>
                <a:buFont typeface="Noto Sans Symbols"/>
                <a:buChar char="✔"/>
              </a:pPr>
              <a:r>
                <a:rPr lang="en-US" sz="2400" b="0" i="0" u="none" strike="noStrike" cap="none">
                  <a:solidFill>
                    <a:srgbClr val="E9F6F9"/>
                  </a:solidFill>
                  <a:latin typeface="Corbel"/>
                  <a:ea typeface="Corbel"/>
                  <a:cs typeface="Corbel"/>
                  <a:sym typeface="Corbel"/>
                </a:rPr>
                <a:t>Thick fibrous cap.</a:t>
              </a:r>
              <a:endParaRPr sz="1800" b="0" i="0" u="none" strike="noStrike" cap="none">
                <a:solidFill>
                  <a:srgbClr val="FFFFFF"/>
                </a:solidFill>
                <a:latin typeface="Corbel"/>
                <a:ea typeface="Corbel"/>
                <a:cs typeface="Corbel"/>
                <a:sym typeface="Corbel"/>
              </a:endParaRPr>
            </a:p>
          </p:txBody>
        </p:sp>
      </p:grpSp>
      <p:sp>
        <p:nvSpPr>
          <p:cNvPr id="185" name="Google Shape;185;p5"/>
          <p:cNvSpPr/>
          <p:nvPr/>
        </p:nvSpPr>
        <p:spPr>
          <a:xfrm>
            <a:off x="353831" y="5114453"/>
            <a:ext cx="3984012" cy="928468"/>
          </a:xfrm>
          <a:prstGeom prst="rect">
            <a:avLst/>
          </a:prstGeom>
          <a:solidFill>
            <a:srgbClr val="7DA62B"/>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3600"/>
              <a:buFont typeface="Arial"/>
              <a:buNone/>
            </a:pPr>
            <a:r>
              <a:rPr lang="en-US" sz="3600" b="0" i="0" u="none" strike="noStrike" cap="none">
                <a:solidFill>
                  <a:srgbClr val="FFFFFF"/>
                </a:solidFill>
                <a:latin typeface="Arial"/>
                <a:ea typeface="Arial"/>
                <a:cs typeface="Arial"/>
                <a:sym typeface="Arial"/>
              </a:rPr>
              <a:t> No Complications</a:t>
            </a:r>
            <a:endParaRPr/>
          </a:p>
        </p:txBody>
      </p:sp>
      <p:grpSp>
        <p:nvGrpSpPr>
          <p:cNvPr id="186" name="Google Shape;186;p5"/>
          <p:cNvGrpSpPr/>
          <p:nvPr/>
        </p:nvGrpSpPr>
        <p:grpSpPr>
          <a:xfrm>
            <a:off x="7584731" y="2802835"/>
            <a:ext cx="3763209" cy="1691965"/>
            <a:chOff x="7584731" y="2802835"/>
            <a:chExt cx="3763209" cy="1691965"/>
          </a:xfrm>
        </p:grpSpPr>
        <p:sp>
          <p:nvSpPr>
            <p:cNvPr id="187" name="Google Shape;187;p5"/>
            <p:cNvSpPr/>
            <p:nvPr/>
          </p:nvSpPr>
          <p:spPr>
            <a:xfrm>
              <a:off x="7584731" y="2802835"/>
              <a:ext cx="3763209" cy="928468"/>
            </a:xfrm>
            <a:prstGeom prst="rect">
              <a:avLst/>
            </a:prstGeom>
            <a:gradFill>
              <a:gsLst>
                <a:gs pos="0">
                  <a:srgbClr val="837300"/>
                </a:gs>
                <a:gs pos="50000">
                  <a:srgbClr val="BEA700"/>
                </a:gs>
                <a:gs pos="100000">
                  <a:srgbClr val="E5C900"/>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3600"/>
                <a:buFont typeface="Arial"/>
                <a:buNone/>
              </a:pPr>
              <a:r>
                <a:rPr lang="en-US" sz="3600" b="0" i="0" u="none" strike="noStrike" cap="none">
                  <a:solidFill>
                    <a:srgbClr val="FFFFFF"/>
                  </a:solidFill>
                  <a:latin typeface="Arial"/>
                  <a:ea typeface="Arial"/>
                  <a:cs typeface="Arial"/>
                  <a:sym typeface="Arial"/>
                </a:rPr>
                <a:t> Unstable Plaque </a:t>
              </a:r>
              <a:endParaRPr/>
            </a:p>
          </p:txBody>
        </p:sp>
        <p:sp>
          <p:nvSpPr>
            <p:cNvPr id="188" name="Google Shape;188;p5"/>
            <p:cNvSpPr txBox="1"/>
            <p:nvPr/>
          </p:nvSpPr>
          <p:spPr>
            <a:xfrm>
              <a:off x="8126130" y="3663803"/>
              <a:ext cx="3003555" cy="830997"/>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E9F6F9"/>
                </a:buClr>
                <a:buSzPts val="2400"/>
                <a:buFont typeface="Noto Sans Symbols"/>
                <a:buChar char="✔"/>
              </a:pPr>
              <a:r>
                <a:rPr lang="en-US" sz="2400" b="0" i="0" u="none" strike="noStrike" cap="none">
                  <a:solidFill>
                    <a:srgbClr val="E9F6F9"/>
                  </a:solidFill>
                  <a:latin typeface="Corbel"/>
                  <a:ea typeface="Corbel"/>
                  <a:cs typeface="Corbel"/>
                  <a:sym typeface="Corbel"/>
                </a:rPr>
                <a:t>Large Lipid core.</a:t>
              </a:r>
              <a:endParaRPr/>
            </a:p>
            <a:p>
              <a:pPr marL="342900" marR="0" lvl="0" indent="-342900" algn="l" rtl="0">
                <a:lnSpc>
                  <a:spcPct val="100000"/>
                </a:lnSpc>
                <a:spcBef>
                  <a:spcPts val="0"/>
                </a:spcBef>
                <a:spcAft>
                  <a:spcPts val="0"/>
                </a:spcAft>
                <a:buClr>
                  <a:srgbClr val="E9F6F9"/>
                </a:buClr>
                <a:buSzPts val="2400"/>
                <a:buFont typeface="Noto Sans Symbols"/>
                <a:buChar char="✔"/>
              </a:pPr>
              <a:r>
                <a:rPr lang="en-US" sz="2400" b="0" i="0" u="none" strike="noStrike" cap="none">
                  <a:solidFill>
                    <a:srgbClr val="E9F6F9"/>
                  </a:solidFill>
                  <a:latin typeface="Corbel"/>
                  <a:ea typeface="Corbel"/>
                  <a:cs typeface="Corbel"/>
                  <a:sym typeface="Corbel"/>
                </a:rPr>
                <a:t>Thin fibrous cap.</a:t>
              </a:r>
              <a:endParaRPr sz="1800" b="0" i="0" u="none" strike="noStrike" cap="none">
                <a:solidFill>
                  <a:srgbClr val="FFFFFF"/>
                </a:solidFill>
                <a:latin typeface="Corbel"/>
                <a:ea typeface="Corbel"/>
                <a:cs typeface="Corbel"/>
                <a:sym typeface="Corbel"/>
              </a:endParaRPr>
            </a:p>
          </p:txBody>
        </p:sp>
      </p:grpSp>
      <p:sp>
        <p:nvSpPr>
          <p:cNvPr id="189" name="Google Shape;189;p5"/>
          <p:cNvSpPr/>
          <p:nvPr/>
        </p:nvSpPr>
        <p:spPr>
          <a:xfrm>
            <a:off x="7474329" y="5114453"/>
            <a:ext cx="3984012" cy="928468"/>
          </a:xfrm>
          <a:prstGeom prst="rect">
            <a:avLst/>
          </a:prstGeom>
          <a:solidFill>
            <a:srgbClr val="FF0000"/>
          </a:soli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3600"/>
              <a:buFont typeface="Arial"/>
              <a:buNone/>
            </a:pPr>
            <a:r>
              <a:rPr lang="en-US" sz="3600" b="0" i="0" u="none" strike="noStrike" cap="none">
                <a:solidFill>
                  <a:srgbClr val="FFFFFF"/>
                </a:solidFill>
                <a:latin typeface="Arial"/>
                <a:ea typeface="Arial"/>
                <a:cs typeface="Arial"/>
                <a:sym typeface="Arial"/>
              </a:rPr>
              <a:t>  Complications</a:t>
            </a:r>
            <a:endParaRPr/>
          </a:p>
        </p:txBody>
      </p:sp>
      <p:sp>
        <p:nvSpPr>
          <p:cNvPr id="190" name="Google Shape;190;p5"/>
          <p:cNvSpPr/>
          <p:nvPr/>
        </p:nvSpPr>
        <p:spPr>
          <a:xfrm>
            <a:off x="1729611" y="4634147"/>
            <a:ext cx="1232452" cy="572185"/>
          </a:xfrm>
          <a:prstGeom prst="downArrow">
            <a:avLst>
              <a:gd name="adj1" fmla="val 50000"/>
              <a:gd name="adj2" fmla="val 50000"/>
            </a:avLst>
          </a:prstGeom>
          <a:gradFill>
            <a:gsLst>
              <a:gs pos="0">
                <a:srgbClr val="93D8E5"/>
              </a:gs>
              <a:gs pos="50000">
                <a:srgbClr val="BEE4EC"/>
              </a:gs>
              <a:gs pos="100000">
                <a:srgbClr val="DEF2F5"/>
              </a:gs>
            </a:gsLst>
            <a:lin ang="540000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191" name="Google Shape;191;p5"/>
          <p:cNvSpPr/>
          <p:nvPr/>
        </p:nvSpPr>
        <p:spPr>
          <a:xfrm>
            <a:off x="9011681" y="4615183"/>
            <a:ext cx="1232452" cy="572185"/>
          </a:xfrm>
          <a:prstGeom prst="downArrow">
            <a:avLst>
              <a:gd name="adj1" fmla="val 50000"/>
              <a:gd name="adj2" fmla="val 50000"/>
            </a:avLst>
          </a:prstGeom>
          <a:gradFill>
            <a:gsLst>
              <a:gs pos="0">
                <a:srgbClr val="93D8E5"/>
              </a:gs>
              <a:gs pos="50000">
                <a:srgbClr val="BEE4EC"/>
              </a:gs>
              <a:gs pos="100000">
                <a:srgbClr val="DEF2F5"/>
              </a:gs>
            </a:gsLst>
            <a:lin ang="540000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cxnSp>
        <p:nvCxnSpPr>
          <p:cNvPr id="192" name="Google Shape;192;p5"/>
          <p:cNvCxnSpPr/>
          <p:nvPr/>
        </p:nvCxnSpPr>
        <p:spPr>
          <a:xfrm flipH="1">
            <a:off x="3844501" y="2372959"/>
            <a:ext cx="2251500" cy="894000"/>
          </a:xfrm>
          <a:prstGeom prst="bentConnector3">
            <a:avLst>
              <a:gd name="adj1" fmla="val 50001"/>
            </a:avLst>
          </a:prstGeom>
          <a:noFill/>
          <a:ln w="57150" cap="flat" cmpd="sng">
            <a:solidFill>
              <a:srgbClr val="FEE0A2"/>
            </a:solidFill>
            <a:prstDash val="solid"/>
            <a:miter lim="800000"/>
            <a:headEnd type="oval" w="med" len="med"/>
            <a:tailEnd type="triangle" w="med" len="med"/>
          </a:ln>
          <a:effectLst>
            <a:outerShdw blurRad="50800" dist="38100" dir="2700000" algn="tl" rotWithShape="0">
              <a:srgbClr val="000000">
                <a:alpha val="40000"/>
              </a:srgbClr>
            </a:outerShdw>
          </a:effectLst>
        </p:spPr>
      </p:cxnSp>
      <p:cxnSp>
        <p:nvCxnSpPr>
          <p:cNvPr id="193" name="Google Shape;193;p5"/>
          <p:cNvCxnSpPr/>
          <p:nvPr/>
        </p:nvCxnSpPr>
        <p:spPr>
          <a:xfrm>
            <a:off x="6357883" y="2378262"/>
            <a:ext cx="1421100" cy="921000"/>
          </a:xfrm>
          <a:prstGeom prst="bentConnector3">
            <a:avLst>
              <a:gd name="adj1" fmla="val 50002"/>
            </a:avLst>
          </a:prstGeom>
          <a:noFill/>
          <a:ln w="57150" cap="flat" cmpd="sng">
            <a:solidFill>
              <a:srgbClr val="FEE0A2"/>
            </a:solidFill>
            <a:prstDash val="solid"/>
            <a:miter lim="800000"/>
            <a:headEnd type="oval" w="med" len="med"/>
            <a:tailEnd type="triangle" w="med" len="med"/>
          </a:ln>
          <a:effectLst>
            <a:outerShdw blurRad="50800" dist="38100" dir="2700000" algn="tl" rotWithShape="0">
              <a:srgbClr val="000000">
                <a:alpha val="40000"/>
              </a:srgbClr>
            </a:outerShdw>
          </a:effectLst>
        </p:spPr>
      </p:cxnSp>
      <p:pic>
        <p:nvPicPr>
          <p:cNvPr id="194" name="Google Shape;194;p5"/>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cxnSp>
        <p:nvCxnSpPr>
          <p:cNvPr id="777" name="Google Shape;777;p50"/>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78" name="Google Shape;778;p50"/>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779" name="Google Shape;779;p50"/>
          <p:cNvSpPr/>
          <p:nvPr/>
        </p:nvSpPr>
        <p:spPr>
          <a:xfrm>
            <a:off x="464234" y="326003"/>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DD075"/>
              </a:buClr>
              <a:buSzPts val="4800"/>
              <a:buFont typeface="Arial"/>
              <a:buNone/>
            </a:pPr>
            <a:r>
              <a:rPr lang="en-US" sz="4800" b="0" i="0" u="none" strike="noStrike" cap="none">
                <a:solidFill>
                  <a:srgbClr val="FDD075"/>
                </a:solidFill>
                <a:latin typeface="Arial"/>
                <a:ea typeface="Arial"/>
                <a:cs typeface="Arial"/>
                <a:sym typeface="Arial"/>
              </a:rPr>
              <a:t>Take Home Message</a:t>
            </a:r>
            <a:endParaRPr sz="1800" b="0" i="0" u="none" strike="noStrike" cap="none">
              <a:solidFill>
                <a:srgbClr val="FFFFFF"/>
              </a:solidFill>
              <a:latin typeface="Corbel"/>
              <a:ea typeface="Corbel"/>
              <a:cs typeface="Corbel"/>
              <a:sym typeface="Corbel"/>
            </a:endParaRPr>
          </a:p>
        </p:txBody>
      </p:sp>
      <p:sp>
        <p:nvSpPr>
          <p:cNvPr id="780" name="Google Shape;780;p50"/>
          <p:cNvSpPr txBox="1"/>
          <p:nvPr/>
        </p:nvSpPr>
        <p:spPr>
          <a:xfrm>
            <a:off x="464234" y="1288898"/>
            <a:ext cx="11343453" cy="5478423"/>
          </a:xfrm>
          <a:prstGeom prst="rect">
            <a:avLst/>
          </a:prstGeom>
          <a:noFill/>
          <a:ln>
            <a:noFill/>
          </a:ln>
        </p:spPr>
        <p:txBody>
          <a:bodyPr spcFirstLastPara="1" wrap="square" lIns="91425" tIns="45700" rIns="91425" bIns="45700" anchor="t" anchorCtr="0">
            <a:spAutoFit/>
          </a:bodyPr>
          <a:lstStyle/>
          <a:p>
            <a:pPr marL="457200" marR="0" lvl="0" indent="-457200" algn="just" rtl="0">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Chronic Coronary Syndrome (CCS) is part of coronary arterial diseased induced mainly by atherosclerosis.</a:t>
            </a:r>
            <a:endParaRPr/>
          </a:p>
          <a:p>
            <a:pPr marL="0" marR="0" lvl="0" indent="0" algn="just" rtl="0">
              <a:spcBef>
                <a:spcPts val="0"/>
              </a:spcBef>
              <a:spcAft>
                <a:spcPts val="0"/>
              </a:spcAft>
              <a:buNone/>
            </a:pPr>
            <a:endParaRPr sz="1400" b="0" i="0" u="none" strike="noStrike" cap="none">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It is mostly presented by chest pain, however other manifestation may represent angina especially in old age and diabetic termed angina equivalent.</a:t>
            </a:r>
            <a:endParaRPr/>
          </a:p>
          <a:p>
            <a:pPr marL="457200" marR="0" lvl="0" indent="-368300" algn="just" rtl="0">
              <a:spcBef>
                <a:spcPts val="0"/>
              </a:spcBef>
              <a:spcAft>
                <a:spcPts val="0"/>
              </a:spcAft>
              <a:buClr>
                <a:schemeClr val="lt1"/>
              </a:buClr>
              <a:buSzPts val="1400"/>
              <a:buFont typeface="Noto Sans Symbols"/>
              <a:buNone/>
            </a:pPr>
            <a:endParaRPr sz="140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The Differential diagnosis of chest pain may include pleuritic chest pain, esophageal disease, dissecting aortic aneurysm, pulmonary embolism, severe pulmonary hypertension and acute pericarditis.</a:t>
            </a:r>
            <a:endParaRPr/>
          </a:p>
          <a:p>
            <a:pPr marL="457200" marR="0" lvl="0" indent="-368300" algn="just" rtl="0">
              <a:spcBef>
                <a:spcPts val="0"/>
              </a:spcBef>
              <a:spcAft>
                <a:spcPts val="0"/>
              </a:spcAft>
              <a:buClr>
                <a:schemeClr val="lt1"/>
              </a:buClr>
              <a:buSzPts val="1400"/>
              <a:buFont typeface="Noto Sans Symbols"/>
              <a:buNone/>
            </a:pPr>
            <a:endParaRPr sz="1400">
              <a:solidFill>
                <a:srgbClr val="FFFF00"/>
              </a:solidFill>
              <a:latin typeface="Arial"/>
              <a:ea typeface="Arial"/>
              <a:cs typeface="Arial"/>
              <a:sym typeface="Arial"/>
            </a:endParaRPr>
          </a:p>
          <a:p>
            <a:pPr marL="457200" marR="0" lvl="0" indent="-457200" algn="just" rtl="0">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Investigation for CCS include Laboratory to exclude and follow up risk factors that may precipitate pain. Other investigations include resting &amp; stress ECG, stress ECHO, stress MPI, CTA &amp; CA.</a:t>
            </a:r>
            <a:endParaRPr/>
          </a:p>
        </p:txBody>
      </p:sp>
      <p:pic>
        <p:nvPicPr>
          <p:cNvPr id="781" name="Google Shape;781;p50"/>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85"/>
        <p:cNvGrpSpPr/>
        <p:nvPr/>
      </p:nvGrpSpPr>
      <p:grpSpPr>
        <a:xfrm>
          <a:off x="0" y="0"/>
          <a:ext cx="0" cy="0"/>
          <a:chOff x="0" y="0"/>
          <a:chExt cx="0" cy="0"/>
        </a:xfrm>
      </p:grpSpPr>
      <p:cxnSp>
        <p:nvCxnSpPr>
          <p:cNvPr id="786" name="Google Shape;786;p51"/>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87" name="Google Shape;787;p51"/>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788" name="Google Shape;788;p51"/>
          <p:cNvSpPr/>
          <p:nvPr/>
        </p:nvSpPr>
        <p:spPr>
          <a:xfrm>
            <a:off x="464234" y="326003"/>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DD075"/>
              </a:buClr>
              <a:buSzPts val="4800"/>
              <a:buFont typeface="Arial"/>
              <a:buNone/>
            </a:pPr>
            <a:r>
              <a:rPr lang="en-US" sz="4800" b="0" i="0" u="none" strike="noStrike" cap="none">
                <a:solidFill>
                  <a:srgbClr val="FDD075"/>
                </a:solidFill>
                <a:latin typeface="Arial"/>
                <a:ea typeface="Arial"/>
                <a:cs typeface="Arial"/>
                <a:sym typeface="Arial"/>
              </a:rPr>
              <a:t>Take Home Message</a:t>
            </a:r>
            <a:endParaRPr sz="1800" b="0" i="0" u="none" strike="noStrike" cap="none">
              <a:solidFill>
                <a:srgbClr val="FFFFFF"/>
              </a:solidFill>
              <a:latin typeface="Corbel"/>
              <a:ea typeface="Corbel"/>
              <a:cs typeface="Corbel"/>
              <a:sym typeface="Corbel"/>
            </a:endParaRPr>
          </a:p>
        </p:txBody>
      </p:sp>
      <p:sp>
        <p:nvSpPr>
          <p:cNvPr id="789" name="Google Shape;789;p51"/>
          <p:cNvSpPr txBox="1"/>
          <p:nvPr/>
        </p:nvSpPr>
        <p:spPr>
          <a:xfrm>
            <a:off x="464234" y="1606950"/>
            <a:ext cx="11343453" cy="4832092"/>
          </a:xfrm>
          <a:prstGeom prst="rect">
            <a:avLst/>
          </a:prstGeom>
          <a:noFill/>
          <a:ln>
            <a:noFill/>
          </a:ln>
        </p:spPr>
        <p:txBody>
          <a:bodyPr spcFirstLastPara="1" wrap="square" lIns="91425" tIns="45700" rIns="91425" bIns="45700" anchor="t" anchorCtr="0">
            <a:spAutoFit/>
          </a:bodyPr>
          <a:lstStyle/>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Treatment of CCS include non pharmacological treatment that aim to life style modification, control of risk factors and weight reduction.</a:t>
            </a:r>
            <a:endParaRPr/>
          </a:p>
          <a:p>
            <a:pPr marL="457200" marR="0" lvl="0" indent="-368300" algn="just" rtl="0">
              <a:lnSpc>
                <a:spcPct val="100000"/>
              </a:lnSpc>
              <a:spcBef>
                <a:spcPts val="0"/>
              </a:spcBef>
              <a:spcAft>
                <a:spcPts val="0"/>
              </a:spcAft>
              <a:buClr>
                <a:schemeClr val="lt1"/>
              </a:buClr>
              <a:buSzPts val="1400"/>
              <a:buFont typeface="Noto Sans Symbols"/>
              <a:buNone/>
            </a:pPr>
            <a:endParaRPr sz="1400" b="0" i="0" u="none" strike="noStrike" cap="none">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a:solidFill>
                  <a:srgbClr val="FFFF00"/>
                </a:solidFill>
                <a:latin typeface="Arial"/>
                <a:ea typeface="Arial"/>
                <a:cs typeface="Arial"/>
                <a:sym typeface="Arial"/>
              </a:rPr>
              <a:t>Pharmacological treatment aim to either control of ischemic symptoms by </a:t>
            </a:r>
            <a:r>
              <a:rPr lang="en-US" sz="2000">
                <a:solidFill>
                  <a:schemeClr val="lt1"/>
                </a:solidFill>
                <a:latin typeface="Arial"/>
                <a:ea typeface="Arial"/>
                <a:cs typeface="Arial"/>
                <a:sym typeface="Arial"/>
              </a:rPr>
              <a:t>(nitrates, beta blockers, CCBs, Ivabradine, ranolazine, Nicorandil &amp; trimetazidine) </a:t>
            </a:r>
            <a:r>
              <a:rPr lang="en-US" sz="2800">
                <a:solidFill>
                  <a:srgbClr val="FFFF00"/>
                </a:solidFill>
                <a:latin typeface="Arial"/>
                <a:ea typeface="Arial"/>
                <a:cs typeface="Arial"/>
                <a:sym typeface="Arial"/>
              </a:rPr>
              <a:t>or event prevention </a:t>
            </a:r>
            <a:r>
              <a:rPr lang="en-US" sz="2000">
                <a:solidFill>
                  <a:schemeClr val="lt1"/>
                </a:solidFill>
                <a:latin typeface="Arial"/>
                <a:ea typeface="Arial"/>
                <a:cs typeface="Arial"/>
                <a:sym typeface="Arial"/>
              </a:rPr>
              <a:t>(mainly statins and anti-thrombotics: Aspirin, P2Y12 blockers and rivaroxaban 2.5 mg)</a:t>
            </a:r>
            <a:r>
              <a:rPr lang="en-US" sz="2800">
                <a:solidFill>
                  <a:srgbClr val="FFFF00"/>
                </a:solidFill>
                <a:latin typeface="Arial"/>
                <a:ea typeface="Arial"/>
                <a:cs typeface="Arial"/>
                <a:sym typeface="Arial"/>
              </a:rPr>
              <a:t>.</a:t>
            </a:r>
            <a:endParaRPr/>
          </a:p>
          <a:p>
            <a:pPr marL="457200" marR="0" lvl="0" indent="-368300" algn="just" rtl="0">
              <a:lnSpc>
                <a:spcPct val="100000"/>
              </a:lnSpc>
              <a:spcBef>
                <a:spcPts val="0"/>
              </a:spcBef>
              <a:spcAft>
                <a:spcPts val="0"/>
              </a:spcAft>
              <a:buClr>
                <a:schemeClr val="lt1"/>
              </a:buClr>
              <a:buSzPts val="1400"/>
              <a:buFont typeface="Noto Sans Symbols"/>
              <a:buNone/>
            </a:pPr>
            <a:endParaRPr sz="1400">
              <a:solidFill>
                <a:srgbClr val="FFFF00"/>
              </a:solidFill>
              <a:latin typeface="Arial"/>
              <a:ea typeface="Arial"/>
              <a:cs typeface="Arial"/>
              <a:sym typeface="Arial"/>
            </a:endParaRPr>
          </a:p>
          <a:p>
            <a:pPr marL="457200" marR="0" lvl="0" indent="-457200" algn="just" rtl="0">
              <a:lnSpc>
                <a:spcPct val="100000"/>
              </a:lnSpc>
              <a:spcBef>
                <a:spcPts val="0"/>
              </a:spcBef>
              <a:spcAft>
                <a:spcPts val="0"/>
              </a:spcAft>
              <a:buClr>
                <a:srgbClr val="FFFF00"/>
              </a:buClr>
              <a:buSzPts val="2800"/>
              <a:buFont typeface="Noto Sans Symbols"/>
              <a:buChar char="▪"/>
            </a:pPr>
            <a:r>
              <a:rPr lang="en-US" sz="2800" b="0" i="0" u="none" strike="noStrike" cap="none">
                <a:solidFill>
                  <a:srgbClr val="FFFF00"/>
                </a:solidFill>
                <a:latin typeface="Arial"/>
                <a:ea typeface="Arial"/>
                <a:cs typeface="Arial"/>
                <a:sym typeface="Arial"/>
              </a:rPr>
              <a:t>The third arm in management is revascularization which is indicated in the presence of sizable reversible ischemia +/- significant coronary artery stenosis.</a:t>
            </a:r>
            <a:endParaRPr/>
          </a:p>
        </p:txBody>
      </p:sp>
      <p:pic>
        <p:nvPicPr>
          <p:cNvPr id="790" name="Google Shape;790;p51"/>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cxnSp>
        <p:nvCxnSpPr>
          <p:cNvPr id="795" name="Google Shape;795;p52"/>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96" name="Google Shape;796;p52"/>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797" name="Google Shape;797;p52"/>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798" name="Google Shape;798;p52"/>
          <p:cNvSpPr/>
          <p:nvPr/>
        </p:nvSpPr>
        <p:spPr>
          <a:xfrm>
            <a:off x="464234" y="326003"/>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DD075"/>
              </a:buClr>
              <a:buSzPts val="4800"/>
              <a:buFont typeface="Arial"/>
              <a:buNone/>
            </a:pPr>
            <a:r>
              <a:rPr lang="en-US" sz="4800" b="0" i="0" u="none" strike="noStrike" cap="none">
                <a:solidFill>
                  <a:srgbClr val="FDD075"/>
                </a:solidFill>
                <a:latin typeface="Arial"/>
                <a:ea typeface="Arial"/>
                <a:cs typeface="Arial"/>
                <a:sym typeface="Arial"/>
              </a:rPr>
              <a:t>Quiz</a:t>
            </a:r>
            <a:endParaRPr sz="1800" b="0" i="0" u="none" strike="noStrike" cap="none">
              <a:solidFill>
                <a:srgbClr val="FFFFFF"/>
              </a:solidFill>
              <a:latin typeface="Corbel"/>
              <a:ea typeface="Corbel"/>
              <a:cs typeface="Corbel"/>
              <a:sym typeface="Corbel"/>
            </a:endParaRPr>
          </a:p>
        </p:txBody>
      </p:sp>
      <p:sp>
        <p:nvSpPr>
          <p:cNvPr id="799" name="Google Shape;799;p52"/>
          <p:cNvSpPr txBox="1"/>
          <p:nvPr/>
        </p:nvSpPr>
        <p:spPr>
          <a:xfrm>
            <a:off x="759655" y="1554543"/>
            <a:ext cx="10243924" cy="427809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0" i="0" u="none" strike="noStrike" cap="none">
                <a:solidFill>
                  <a:srgbClr val="FFFF00"/>
                </a:solidFill>
                <a:latin typeface="Arial"/>
                <a:ea typeface="Arial"/>
                <a:cs typeface="Arial"/>
                <a:sym typeface="Arial"/>
              </a:rPr>
              <a:t>Which of the following medications is considered for event prevention:</a:t>
            </a:r>
            <a:endParaRPr/>
          </a:p>
          <a:p>
            <a:pPr marL="0" marR="0" lvl="0" indent="0" algn="l" rtl="0">
              <a:spcBef>
                <a:spcPts val="0"/>
              </a:spcBef>
              <a:spcAft>
                <a:spcPts val="0"/>
              </a:spcAft>
              <a:buNone/>
            </a:pPr>
            <a:endParaRPr sz="3600">
              <a:solidFill>
                <a:srgbClr val="FFFF00"/>
              </a:solidFill>
              <a:latin typeface="Arial"/>
              <a:ea typeface="Arial"/>
              <a:cs typeface="Arial"/>
              <a:sym typeface="Arial"/>
            </a:endParaRPr>
          </a:p>
          <a:p>
            <a:pPr marL="971550" marR="0" lvl="1" indent="-514350" algn="l" rtl="0">
              <a:spcBef>
                <a:spcPts val="0"/>
              </a:spcBef>
              <a:spcAft>
                <a:spcPts val="0"/>
              </a:spcAft>
              <a:buClr>
                <a:srgbClr val="FFFF00"/>
              </a:buClr>
              <a:buSzPts val="2800"/>
              <a:buFont typeface="Corbel"/>
              <a:buAutoNum type="arabicPeriod"/>
            </a:pPr>
            <a:r>
              <a:rPr lang="en-US" sz="2800" b="0" i="0" u="none" strike="noStrike" cap="none">
                <a:solidFill>
                  <a:srgbClr val="FFFF00"/>
                </a:solidFill>
                <a:latin typeface="Arial"/>
                <a:ea typeface="Arial"/>
                <a:cs typeface="Arial"/>
                <a:sym typeface="Arial"/>
              </a:rPr>
              <a:t>Ranolazine.</a:t>
            </a:r>
            <a:endParaRPr/>
          </a:p>
          <a:p>
            <a:pPr marL="971550" marR="0" lvl="1" indent="-514350" algn="l" rtl="0">
              <a:spcBef>
                <a:spcPts val="0"/>
              </a:spcBef>
              <a:spcAft>
                <a:spcPts val="0"/>
              </a:spcAft>
              <a:buClr>
                <a:srgbClr val="FFFF00"/>
              </a:buClr>
              <a:buSzPts val="2800"/>
              <a:buFont typeface="Corbel"/>
              <a:buAutoNum type="arabicPeriod"/>
            </a:pPr>
            <a:r>
              <a:rPr lang="en-US" sz="2800" b="0" i="0" u="none" strike="noStrike" cap="none">
                <a:solidFill>
                  <a:srgbClr val="FFFF00"/>
                </a:solidFill>
                <a:latin typeface="Arial"/>
                <a:ea typeface="Arial"/>
                <a:cs typeface="Arial"/>
                <a:sym typeface="Arial"/>
              </a:rPr>
              <a:t>Trimetazidine.</a:t>
            </a:r>
            <a:endParaRPr/>
          </a:p>
          <a:p>
            <a:pPr marL="971550" marR="0" lvl="1" indent="-514350" algn="l" rtl="0">
              <a:spcBef>
                <a:spcPts val="0"/>
              </a:spcBef>
              <a:spcAft>
                <a:spcPts val="0"/>
              </a:spcAft>
              <a:buClr>
                <a:srgbClr val="FFFF00"/>
              </a:buClr>
              <a:buSzPts val="2800"/>
              <a:buFont typeface="Corbel"/>
              <a:buAutoNum type="arabicPeriod"/>
            </a:pPr>
            <a:r>
              <a:rPr lang="en-US" sz="2800" b="0" i="0" u="none" strike="noStrike" cap="none">
                <a:solidFill>
                  <a:srgbClr val="FFFF00"/>
                </a:solidFill>
                <a:latin typeface="Arial"/>
                <a:ea typeface="Arial"/>
                <a:cs typeface="Arial"/>
                <a:sym typeface="Arial"/>
              </a:rPr>
              <a:t>Statins.</a:t>
            </a:r>
            <a:endParaRPr/>
          </a:p>
          <a:p>
            <a:pPr marL="971550" marR="0" lvl="1" indent="-514350" algn="l" rtl="0">
              <a:spcBef>
                <a:spcPts val="0"/>
              </a:spcBef>
              <a:spcAft>
                <a:spcPts val="0"/>
              </a:spcAft>
              <a:buClr>
                <a:srgbClr val="FFFF00"/>
              </a:buClr>
              <a:buSzPts val="2800"/>
              <a:buFont typeface="Corbel"/>
              <a:buAutoNum type="arabicPeriod"/>
            </a:pPr>
            <a:r>
              <a:rPr lang="en-US" sz="2800" b="0" i="0" u="none" strike="noStrike" cap="none">
                <a:solidFill>
                  <a:srgbClr val="FFFF00"/>
                </a:solidFill>
                <a:latin typeface="Arial"/>
                <a:ea typeface="Arial"/>
                <a:cs typeface="Arial"/>
                <a:sym typeface="Arial"/>
              </a:rPr>
              <a:t>Long acting nitrates.</a:t>
            </a:r>
            <a:endParaRPr/>
          </a:p>
          <a:p>
            <a:pPr marL="971550" marR="0" lvl="1" indent="-514350" algn="l" rtl="0">
              <a:spcBef>
                <a:spcPts val="0"/>
              </a:spcBef>
              <a:spcAft>
                <a:spcPts val="0"/>
              </a:spcAft>
              <a:buClr>
                <a:srgbClr val="FFFF00"/>
              </a:buClr>
              <a:buSzPts val="2800"/>
              <a:buFont typeface="Corbel"/>
              <a:buAutoNum type="arabicPeriod"/>
            </a:pPr>
            <a:r>
              <a:rPr lang="en-US" sz="2800" b="0" i="0" u="none" strike="noStrike" cap="none">
                <a:solidFill>
                  <a:srgbClr val="FFFF00"/>
                </a:solidFill>
                <a:latin typeface="Arial"/>
                <a:ea typeface="Arial"/>
                <a:cs typeface="Arial"/>
                <a:sym typeface="Arial"/>
              </a:rPr>
              <a:t>Short acting nitrates.</a:t>
            </a:r>
            <a:endParaRPr/>
          </a:p>
          <a:p>
            <a:pPr marL="0" marR="0" lvl="0" indent="0" algn="l" rtl="0">
              <a:spcBef>
                <a:spcPts val="0"/>
              </a:spcBef>
              <a:spcAft>
                <a:spcPts val="0"/>
              </a:spcAft>
              <a:buNone/>
            </a:pPr>
            <a:endParaRPr sz="2400">
              <a:solidFill>
                <a:schemeClr val="lt1"/>
              </a:solidFill>
              <a:latin typeface="Corbel"/>
              <a:ea typeface="Corbel"/>
              <a:cs typeface="Corbel"/>
              <a:sym typeface="Corbel"/>
            </a:endParaRPr>
          </a:p>
        </p:txBody>
      </p:sp>
      <p:pic>
        <p:nvPicPr>
          <p:cNvPr id="800" name="Google Shape;800;p52"/>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cxnSp>
        <p:nvCxnSpPr>
          <p:cNvPr id="805" name="Google Shape;805;p53"/>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806" name="Google Shape;806;p53"/>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807" name="Google Shape;807;p53"/>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808" name="Google Shape;808;p53"/>
          <p:cNvSpPr/>
          <p:nvPr/>
        </p:nvSpPr>
        <p:spPr>
          <a:xfrm>
            <a:off x="464234" y="326003"/>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DD075"/>
              </a:buClr>
              <a:buSzPts val="4800"/>
              <a:buFont typeface="Arial"/>
              <a:buNone/>
            </a:pPr>
            <a:r>
              <a:rPr lang="en-US" sz="4800" b="0" i="0" u="none" strike="noStrike" cap="none">
                <a:solidFill>
                  <a:srgbClr val="FDD075"/>
                </a:solidFill>
                <a:latin typeface="Arial"/>
                <a:ea typeface="Arial"/>
                <a:cs typeface="Arial"/>
                <a:sym typeface="Arial"/>
              </a:rPr>
              <a:t>Quiz</a:t>
            </a:r>
            <a:endParaRPr sz="1800" b="0" i="0" u="none" strike="noStrike" cap="none">
              <a:solidFill>
                <a:srgbClr val="FFFFFF"/>
              </a:solidFill>
              <a:latin typeface="Corbel"/>
              <a:ea typeface="Corbel"/>
              <a:cs typeface="Corbel"/>
              <a:sym typeface="Corbel"/>
            </a:endParaRPr>
          </a:p>
        </p:txBody>
      </p:sp>
      <p:sp>
        <p:nvSpPr>
          <p:cNvPr id="809" name="Google Shape;809;p53"/>
          <p:cNvSpPr txBox="1"/>
          <p:nvPr/>
        </p:nvSpPr>
        <p:spPr>
          <a:xfrm>
            <a:off x="759655" y="1554543"/>
            <a:ext cx="10243924" cy="433965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00"/>
              </a:buClr>
              <a:buSzPts val="3600"/>
              <a:buFont typeface="Arial"/>
              <a:buNone/>
            </a:pPr>
            <a:r>
              <a:rPr lang="en-US" sz="3600" b="0" i="0" u="none" strike="noStrike" cap="none">
                <a:solidFill>
                  <a:srgbClr val="FFFF00"/>
                </a:solidFill>
                <a:latin typeface="Arial"/>
                <a:ea typeface="Arial"/>
                <a:cs typeface="Arial"/>
                <a:sym typeface="Arial"/>
              </a:rPr>
              <a:t>Which of the following medications is considered for event prevention:</a:t>
            </a:r>
            <a:endParaRPr/>
          </a:p>
          <a:p>
            <a:pPr marL="0" marR="0" lvl="0" indent="0" algn="l" rtl="0">
              <a:lnSpc>
                <a:spcPct val="100000"/>
              </a:lnSpc>
              <a:spcBef>
                <a:spcPts val="0"/>
              </a:spcBef>
              <a:spcAft>
                <a:spcPts val="0"/>
              </a:spcAft>
              <a:buClr>
                <a:schemeClr val="lt1"/>
              </a:buClr>
              <a:buSzPts val="3600"/>
              <a:buFont typeface="Corbel"/>
              <a:buNone/>
            </a:pPr>
            <a:endParaRPr sz="3600" b="0" i="0" u="none" strike="noStrike" cap="none">
              <a:solidFill>
                <a:srgbClr val="FFFF00"/>
              </a:solidFill>
              <a:latin typeface="Arial"/>
              <a:ea typeface="Arial"/>
              <a:cs typeface="Arial"/>
              <a:sym typeface="Arial"/>
            </a:endParaRPr>
          </a:p>
          <a:p>
            <a:pPr marL="971550" marR="0" lvl="1" indent="-514350" algn="l" rtl="0">
              <a:lnSpc>
                <a:spcPct val="100000"/>
              </a:lnSpc>
              <a:spcBef>
                <a:spcPts val="0"/>
              </a:spcBef>
              <a:spcAft>
                <a:spcPts val="0"/>
              </a:spcAft>
              <a:buClr>
                <a:srgbClr val="FFFF00"/>
              </a:buClr>
              <a:buSzPts val="2800"/>
              <a:buFont typeface="Corbel"/>
              <a:buAutoNum type="arabicPeriod"/>
            </a:pPr>
            <a:r>
              <a:rPr lang="en-US" sz="2800" b="0" i="0" u="none" strike="noStrike" cap="none">
                <a:solidFill>
                  <a:srgbClr val="FFFF00"/>
                </a:solidFill>
                <a:latin typeface="Arial"/>
                <a:ea typeface="Arial"/>
                <a:cs typeface="Arial"/>
                <a:sym typeface="Arial"/>
              </a:rPr>
              <a:t>Ranolazine.</a:t>
            </a:r>
            <a:endParaRPr/>
          </a:p>
          <a:p>
            <a:pPr marL="971550" marR="0" lvl="1" indent="-514350" algn="l" rtl="0">
              <a:lnSpc>
                <a:spcPct val="100000"/>
              </a:lnSpc>
              <a:spcBef>
                <a:spcPts val="0"/>
              </a:spcBef>
              <a:spcAft>
                <a:spcPts val="0"/>
              </a:spcAft>
              <a:buClr>
                <a:srgbClr val="FFFF00"/>
              </a:buClr>
              <a:buSzPts val="2800"/>
              <a:buFont typeface="Corbel"/>
              <a:buAutoNum type="arabicPeriod"/>
            </a:pPr>
            <a:r>
              <a:rPr lang="en-US" sz="2800" b="0" i="0" u="none" strike="noStrike" cap="none">
                <a:solidFill>
                  <a:srgbClr val="FFFF00"/>
                </a:solidFill>
                <a:latin typeface="Arial"/>
                <a:ea typeface="Arial"/>
                <a:cs typeface="Arial"/>
                <a:sym typeface="Arial"/>
              </a:rPr>
              <a:t>Trimetazidine.</a:t>
            </a:r>
            <a:endParaRPr/>
          </a:p>
          <a:p>
            <a:pPr marL="971550" marR="0" lvl="1" indent="-514350" algn="l" rtl="0">
              <a:lnSpc>
                <a:spcPct val="100000"/>
              </a:lnSpc>
              <a:spcBef>
                <a:spcPts val="0"/>
              </a:spcBef>
              <a:spcAft>
                <a:spcPts val="0"/>
              </a:spcAft>
              <a:buClr>
                <a:schemeClr val="lt1"/>
              </a:buClr>
              <a:buSzPts val="3200"/>
              <a:buFont typeface="Corbel"/>
              <a:buAutoNum type="arabicPeriod"/>
            </a:pPr>
            <a:r>
              <a:rPr lang="en-US" sz="3200" b="0" i="0" u="none" strike="noStrike" cap="none">
                <a:solidFill>
                  <a:schemeClr val="lt1"/>
                </a:solidFill>
                <a:latin typeface="Arial"/>
                <a:ea typeface="Arial"/>
                <a:cs typeface="Arial"/>
                <a:sym typeface="Arial"/>
              </a:rPr>
              <a:t>Statins.</a:t>
            </a:r>
            <a:endParaRPr/>
          </a:p>
          <a:p>
            <a:pPr marL="971550" marR="0" lvl="1" indent="-514350" algn="l" rtl="0">
              <a:lnSpc>
                <a:spcPct val="100000"/>
              </a:lnSpc>
              <a:spcBef>
                <a:spcPts val="0"/>
              </a:spcBef>
              <a:spcAft>
                <a:spcPts val="0"/>
              </a:spcAft>
              <a:buClr>
                <a:srgbClr val="FFFF00"/>
              </a:buClr>
              <a:buSzPts val="2800"/>
              <a:buFont typeface="Corbel"/>
              <a:buAutoNum type="arabicPeriod"/>
            </a:pPr>
            <a:r>
              <a:rPr lang="en-US" sz="2800" b="0" i="0" u="none" strike="noStrike" cap="none">
                <a:solidFill>
                  <a:srgbClr val="FFFF00"/>
                </a:solidFill>
                <a:latin typeface="Arial"/>
                <a:ea typeface="Arial"/>
                <a:cs typeface="Arial"/>
                <a:sym typeface="Arial"/>
              </a:rPr>
              <a:t>Long acting nitrates.</a:t>
            </a:r>
            <a:endParaRPr/>
          </a:p>
          <a:p>
            <a:pPr marL="971550" marR="0" lvl="1" indent="-514350" algn="l" rtl="0">
              <a:lnSpc>
                <a:spcPct val="100000"/>
              </a:lnSpc>
              <a:spcBef>
                <a:spcPts val="0"/>
              </a:spcBef>
              <a:spcAft>
                <a:spcPts val="0"/>
              </a:spcAft>
              <a:buClr>
                <a:srgbClr val="FFFF00"/>
              </a:buClr>
              <a:buSzPts val="2800"/>
              <a:buFont typeface="Corbel"/>
              <a:buAutoNum type="arabicPeriod"/>
            </a:pPr>
            <a:r>
              <a:rPr lang="en-US" sz="2800" b="0" i="0" u="none" strike="noStrike" cap="none">
                <a:solidFill>
                  <a:srgbClr val="FFFF00"/>
                </a:solidFill>
                <a:latin typeface="Arial"/>
                <a:ea typeface="Arial"/>
                <a:cs typeface="Arial"/>
                <a:sym typeface="Arial"/>
              </a:rPr>
              <a:t>Short acting nitrates.</a:t>
            </a:r>
            <a:endParaRPr/>
          </a:p>
          <a:p>
            <a:pPr marL="0" marR="0" lvl="0" indent="0" algn="l" rtl="0">
              <a:lnSpc>
                <a:spcPct val="100000"/>
              </a:lnSpc>
              <a:spcBef>
                <a:spcPts val="0"/>
              </a:spcBef>
              <a:spcAft>
                <a:spcPts val="0"/>
              </a:spcAft>
              <a:buClr>
                <a:schemeClr val="lt1"/>
              </a:buClr>
              <a:buSzPts val="2400"/>
              <a:buFont typeface="Corbel"/>
              <a:buNone/>
            </a:pPr>
            <a:endParaRPr sz="2400" b="0" i="0" u="none" strike="noStrike" cap="none">
              <a:solidFill>
                <a:srgbClr val="FFFFFF"/>
              </a:solidFill>
              <a:latin typeface="Corbel"/>
              <a:ea typeface="Corbel"/>
              <a:cs typeface="Corbel"/>
              <a:sym typeface="Corbel"/>
            </a:endParaRPr>
          </a:p>
        </p:txBody>
      </p:sp>
      <p:pic>
        <p:nvPicPr>
          <p:cNvPr id="810" name="Google Shape;810;p53"/>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cxnSp>
        <p:nvCxnSpPr>
          <p:cNvPr id="815" name="Google Shape;815;p54"/>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816" name="Google Shape;816;p54"/>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817" name="Google Shape;817;p54"/>
          <p:cNvCxnSpPr/>
          <p:nvPr/>
        </p:nvCxnSpPr>
        <p:spPr>
          <a:xfrm>
            <a:off x="0" y="6342184"/>
            <a:ext cx="12192000" cy="44548"/>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818" name="Google Shape;818;p54"/>
          <p:cNvSpPr/>
          <p:nvPr/>
        </p:nvSpPr>
        <p:spPr>
          <a:xfrm>
            <a:off x="464234" y="3201723"/>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DD075"/>
              </a:buClr>
              <a:buSzPts val="4800"/>
              <a:buFont typeface="Arial"/>
              <a:buNone/>
            </a:pPr>
            <a:r>
              <a:rPr lang="en-US" sz="4800" b="0" i="0" u="none" strike="noStrike" cap="none">
                <a:solidFill>
                  <a:srgbClr val="FDD075"/>
                </a:solidFill>
                <a:latin typeface="Arial"/>
                <a:ea typeface="Arial"/>
                <a:cs typeface="Arial"/>
                <a:sym typeface="Arial"/>
              </a:rPr>
              <a:t>Thank You</a:t>
            </a:r>
            <a:endParaRPr sz="1800" b="0" i="0" u="none" strike="noStrike" cap="none">
              <a:solidFill>
                <a:srgbClr val="FFFFFF"/>
              </a:solidFill>
              <a:latin typeface="Corbel"/>
              <a:ea typeface="Corbel"/>
              <a:cs typeface="Corbel"/>
              <a:sym typeface="Corbel"/>
            </a:endParaRPr>
          </a:p>
        </p:txBody>
      </p:sp>
      <p:pic>
        <p:nvPicPr>
          <p:cNvPr id="819" name="Google Shape;819;p54"/>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cxnSp>
        <p:nvCxnSpPr>
          <p:cNvPr id="199" name="Google Shape;199;p6"/>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200" name="Google Shape;200;p6"/>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201" name="Google Shape;201;p6"/>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Pathophysiology</a:t>
            </a:r>
            <a:endParaRPr sz="4800" b="0" i="0" u="none" strike="noStrike" cap="none">
              <a:solidFill>
                <a:srgbClr val="FDD075"/>
              </a:solidFill>
              <a:latin typeface="Arial"/>
              <a:ea typeface="Arial"/>
              <a:cs typeface="Arial"/>
              <a:sym typeface="Arial"/>
            </a:endParaRPr>
          </a:p>
        </p:txBody>
      </p:sp>
      <p:sp>
        <p:nvSpPr>
          <p:cNvPr id="202" name="Google Shape;202;p6"/>
          <p:cNvSpPr/>
          <p:nvPr/>
        </p:nvSpPr>
        <p:spPr>
          <a:xfrm>
            <a:off x="1855308" y="1444489"/>
            <a:ext cx="8481383" cy="928468"/>
          </a:xfrm>
          <a:prstGeom prst="rect">
            <a:avLst/>
          </a:prstGeom>
          <a:gradFill>
            <a:gsLst>
              <a:gs pos="0">
                <a:srgbClr val="837300"/>
              </a:gs>
              <a:gs pos="50000">
                <a:srgbClr val="BEA700"/>
              </a:gs>
              <a:gs pos="100000">
                <a:srgbClr val="E5C900"/>
              </a:gs>
            </a:gsLst>
            <a:path path="circle">
              <a:fillToRect l="50000" t="50000" r="50000" b="50000"/>
            </a:path>
            <a:tileRect/>
          </a:gradFill>
          <a:ln>
            <a:noFill/>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3600"/>
              <a:buFont typeface="Arial"/>
              <a:buNone/>
            </a:pPr>
            <a:r>
              <a:rPr lang="en-US" sz="3600" b="0" i="0" u="none" strike="noStrike" cap="none">
                <a:solidFill>
                  <a:srgbClr val="FFFFFF"/>
                </a:solidFill>
                <a:latin typeface="Arial"/>
                <a:ea typeface="Arial"/>
                <a:cs typeface="Arial"/>
                <a:sym typeface="Arial"/>
              </a:rPr>
              <a:t> Plaque rupture &amp; erosion</a:t>
            </a:r>
            <a:endParaRPr/>
          </a:p>
        </p:txBody>
      </p:sp>
      <p:grpSp>
        <p:nvGrpSpPr>
          <p:cNvPr id="203" name="Google Shape;203;p6"/>
          <p:cNvGrpSpPr/>
          <p:nvPr/>
        </p:nvGrpSpPr>
        <p:grpSpPr>
          <a:xfrm>
            <a:off x="1130716" y="2338900"/>
            <a:ext cx="9577036" cy="1841343"/>
            <a:chOff x="1130716" y="2338900"/>
            <a:chExt cx="9577036" cy="1841343"/>
          </a:xfrm>
        </p:grpSpPr>
        <p:grpSp>
          <p:nvGrpSpPr>
            <p:cNvPr id="204" name="Google Shape;204;p6"/>
            <p:cNvGrpSpPr/>
            <p:nvPr/>
          </p:nvGrpSpPr>
          <p:grpSpPr>
            <a:xfrm>
              <a:off x="1130716" y="2338900"/>
              <a:ext cx="9577036" cy="1841343"/>
              <a:chOff x="759655" y="2372957"/>
              <a:chExt cx="9577036" cy="1841343"/>
            </a:xfrm>
          </p:grpSpPr>
          <p:pic>
            <p:nvPicPr>
              <p:cNvPr id="205" name="Google Shape;205;p6"/>
              <p:cNvPicPr preferRelativeResize="0"/>
              <p:nvPr/>
            </p:nvPicPr>
            <p:blipFill rotWithShape="1">
              <a:blip r:embed="rId3">
                <a:alphaModFix/>
              </a:blip>
              <a:srcRect r="70986"/>
              <a:stretch/>
            </p:blipFill>
            <p:spPr>
              <a:xfrm>
                <a:off x="759655" y="2372957"/>
                <a:ext cx="2067338" cy="1762957"/>
              </a:xfrm>
              <a:prstGeom prst="ellipse">
                <a:avLst/>
              </a:prstGeom>
              <a:noFill/>
              <a:ln>
                <a:noFill/>
              </a:ln>
            </p:spPr>
          </p:pic>
          <p:pic>
            <p:nvPicPr>
              <p:cNvPr id="206" name="Google Shape;206;p6"/>
              <p:cNvPicPr preferRelativeResize="0"/>
              <p:nvPr/>
            </p:nvPicPr>
            <p:blipFill rotWithShape="1">
              <a:blip r:embed="rId4">
                <a:alphaModFix/>
              </a:blip>
              <a:srcRect l="68722" t="38353" r="9899" b="7983"/>
              <a:stretch/>
            </p:blipFill>
            <p:spPr>
              <a:xfrm>
                <a:off x="8269353" y="2447304"/>
                <a:ext cx="2067338" cy="1766996"/>
              </a:xfrm>
              <a:prstGeom prst="ellipse">
                <a:avLst/>
              </a:prstGeom>
              <a:noFill/>
              <a:ln>
                <a:noFill/>
              </a:ln>
            </p:spPr>
          </p:pic>
          <p:pic>
            <p:nvPicPr>
              <p:cNvPr id="207" name="Google Shape;207;p6"/>
              <p:cNvPicPr preferRelativeResize="0"/>
              <p:nvPr/>
            </p:nvPicPr>
            <p:blipFill rotWithShape="1">
              <a:blip r:embed="rId3">
                <a:alphaModFix/>
              </a:blip>
              <a:srcRect l="36135" r="36231"/>
              <a:stretch/>
            </p:blipFill>
            <p:spPr>
              <a:xfrm>
                <a:off x="4514504" y="2524454"/>
                <a:ext cx="2067338" cy="1612696"/>
              </a:xfrm>
              <a:prstGeom prst="ellipse">
                <a:avLst/>
              </a:prstGeom>
              <a:noFill/>
              <a:ln>
                <a:noFill/>
              </a:ln>
            </p:spPr>
          </p:pic>
        </p:grpSp>
        <p:sp>
          <p:nvSpPr>
            <p:cNvPr id="208" name="Google Shape;208;p6"/>
            <p:cNvSpPr/>
            <p:nvPr/>
          </p:nvSpPr>
          <p:spPr>
            <a:xfrm rot="-5400000">
              <a:off x="3425583" y="2655454"/>
              <a:ext cx="1232452" cy="1129848"/>
            </a:xfrm>
            <a:prstGeom prst="downArrow">
              <a:avLst>
                <a:gd name="adj1" fmla="val 50000"/>
                <a:gd name="adj2" fmla="val 50000"/>
              </a:avLst>
            </a:prstGeom>
            <a:gradFill>
              <a:gsLst>
                <a:gs pos="0">
                  <a:srgbClr val="93D8E5"/>
                </a:gs>
                <a:gs pos="50000">
                  <a:srgbClr val="BEE4EC"/>
                </a:gs>
                <a:gs pos="100000">
                  <a:srgbClr val="DEF2F5"/>
                </a:gs>
              </a:gsLst>
              <a:lin ang="540000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209" name="Google Shape;209;p6"/>
            <p:cNvSpPr/>
            <p:nvPr/>
          </p:nvSpPr>
          <p:spPr>
            <a:xfrm rot="-5400000">
              <a:off x="7180432" y="2731821"/>
              <a:ext cx="1232452" cy="1129848"/>
            </a:xfrm>
            <a:prstGeom prst="downArrow">
              <a:avLst>
                <a:gd name="adj1" fmla="val 50000"/>
                <a:gd name="adj2" fmla="val 50000"/>
              </a:avLst>
            </a:prstGeom>
            <a:gradFill>
              <a:gsLst>
                <a:gs pos="0">
                  <a:srgbClr val="93D8E5"/>
                </a:gs>
                <a:gs pos="50000">
                  <a:srgbClr val="BEE4EC"/>
                </a:gs>
                <a:gs pos="100000">
                  <a:srgbClr val="DEF2F5"/>
                </a:gs>
              </a:gsLst>
              <a:lin ang="540000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grpSp>
      <p:sp>
        <p:nvSpPr>
          <p:cNvPr id="210" name="Google Shape;210;p6"/>
          <p:cNvSpPr txBox="1"/>
          <p:nvPr/>
        </p:nvSpPr>
        <p:spPr>
          <a:xfrm>
            <a:off x="295422" y="4485044"/>
            <a:ext cx="5343839" cy="954107"/>
          </a:xfrm>
          <a:prstGeom prst="rect">
            <a:avLst/>
          </a:prstGeom>
          <a:gradFill>
            <a:gsLst>
              <a:gs pos="0">
                <a:srgbClr val="8052AB"/>
              </a:gs>
              <a:gs pos="50000">
                <a:srgbClr val="6F29A5"/>
              </a:gs>
              <a:gs pos="100000">
                <a:srgbClr val="631F96"/>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00"/>
              </a:buClr>
              <a:buSzPts val="2400"/>
              <a:buFont typeface="Arial"/>
              <a:buNone/>
            </a:pPr>
            <a:r>
              <a:rPr lang="en-US" sz="2400" b="1" i="0" u="none" strike="noStrike" cap="none">
                <a:solidFill>
                  <a:srgbClr val="FFFF00"/>
                </a:solidFill>
                <a:latin typeface="Arial"/>
                <a:ea typeface="Arial"/>
                <a:cs typeface="Arial"/>
                <a:sym typeface="Arial"/>
              </a:rPr>
              <a:t>Majority of ruptures and erosions are </a:t>
            </a:r>
            <a:r>
              <a:rPr lang="en-US" sz="3200" b="1" i="0" u="sng" strike="noStrike" cap="none">
                <a:solidFill>
                  <a:srgbClr val="BFE4FF"/>
                </a:solidFill>
                <a:latin typeface="Arial"/>
                <a:ea typeface="Arial"/>
                <a:cs typeface="Arial"/>
                <a:sym typeface="Arial"/>
              </a:rPr>
              <a:t>asymptomatic</a:t>
            </a:r>
            <a:r>
              <a:rPr lang="en-US" sz="2400" b="1" i="0" u="none" strike="noStrike" cap="none">
                <a:solidFill>
                  <a:srgbClr val="FFFF00"/>
                </a:solidFill>
                <a:latin typeface="Arial"/>
                <a:ea typeface="Arial"/>
                <a:cs typeface="Arial"/>
                <a:sym typeface="Arial"/>
              </a:rPr>
              <a:t> </a:t>
            </a:r>
            <a:r>
              <a:rPr lang="en-US" sz="2800" b="1" i="0" u="none" strike="noStrike" cap="none">
                <a:solidFill>
                  <a:srgbClr val="FFFF00"/>
                </a:solidFill>
                <a:latin typeface="Arial"/>
                <a:ea typeface="Arial"/>
                <a:cs typeface="Arial"/>
                <a:sym typeface="Arial"/>
              </a:rPr>
              <a:t> </a:t>
            </a:r>
            <a:endParaRPr/>
          </a:p>
        </p:txBody>
      </p:sp>
      <p:sp>
        <p:nvSpPr>
          <p:cNvPr id="211" name="Google Shape;211;p6"/>
          <p:cNvSpPr txBox="1"/>
          <p:nvPr/>
        </p:nvSpPr>
        <p:spPr>
          <a:xfrm>
            <a:off x="1223889" y="5821102"/>
            <a:ext cx="3246121" cy="830997"/>
          </a:xfrm>
          <a:prstGeom prst="rect">
            <a:avLst/>
          </a:prstGeom>
          <a:gradFill>
            <a:gsLst>
              <a:gs pos="0">
                <a:srgbClr val="8052AB"/>
              </a:gs>
              <a:gs pos="50000">
                <a:srgbClr val="6F29A5"/>
              </a:gs>
              <a:gs pos="100000">
                <a:srgbClr val="631F96"/>
              </a:gs>
            </a:gsLst>
            <a:lin ang="5400000" scaled="0"/>
          </a:gradFill>
          <a:ln>
            <a:noFill/>
          </a:ln>
          <a:effectLst>
            <a:outerShdw blurRad="50800" dist="38100" dir="5400000" algn="t" rotWithShape="0">
              <a:srgbClr val="000000">
                <a:alpha val="40000"/>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00"/>
              </a:buClr>
              <a:buSzPts val="2400"/>
              <a:buFont typeface="Arial"/>
              <a:buNone/>
            </a:pPr>
            <a:r>
              <a:rPr lang="en-US" sz="2400" b="1" i="0" u="none" strike="noStrike" cap="none">
                <a:solidFill>
                  <a:srgbClr val="FFFF00"/>
                </a:solidFill>
                <a:latin typeface="Arial"/>
                <a:ea typeface="Arial"/>
                <a:cs typeface="Arial"/>
                <a:sym typeface="Arial"/>
              </a:rPr>
              <a:t>Gradual coronary </a:t>
            </a:r>
            <a:endParaRPr/>
          </a:p>
          <a:p>
            <a:pPr marL="0" marR="0" lvl="0" indent="0" algn="ctr" rtl="0">
              <a:lnSpc>
                <a:spcPct val="100000"/>
              </a:lnSpc>
              <a:spcBef>
                <a:spcPts val="0"/>
              </a:spcBef>
              <a:spcAft>
                <a:spcPts val="0"/>
              </a:spcAft>
              <a:buClr>
                <a:srgbClr val="FFFF00"/>
              </a:buClr>
              <a:buSzPts val="2400"/>
              <a:buFont typeface="Arial"/>
              <a:buNone/>
            </a:pPr>
            <a:r>
              <a:rPr lang="en-US" sz="2400" b="1" i="0" u="none" strike="noStrike" cap="none">
                <a:solidFill>
                  <a:srgbClr val="FFFF00"/>
                </a:solidFill>
                <a:latin typeface="Arial"/>
                <a:ea typeface="Arial"/>
                <a:cs typeface="Arial"/>
                <a:sym typeface="Arial"/>
              </a:rPr>
              <a:t>narrowing</a:t>
            </a:r>
            <a:endParaRPr/>
          </a:p>
        </p:txBody>
      </p:sp>
      <p:sp>
        <p:nvSpPr>
          <p:cNvPr id="212" name="Google Shape;212;p6"/>
          <p:cNvSpPr/>
          <p:nvPr/>
        </p:nvSpPr>
        <p:spPr>
          <a:xfrm>
            <a:off x="2549847" y="5444505"/>
            <a:ext cx="834987" cy="482614"/>
          </a:xfrm>
          <a:prstGeom prst="downArrow">
            <a:avLst>
              <a:gd name="adj1" fmla="val 50000"/>
              <a:gd name="adj2" fmla="val 50000"/>
            </a:avLst>
          </a:prstGeom>
          <a:gradFill>
            <a:gsLst>
              <a:gs pos="0">
                <a:srgbClr val="93D8E5"/>
              </a:gs>
              <a:gs pos="50000">
                <a:srgbClr val="BEE4EC"/>
              </a:gs>
              <a:gs pos="100000">
                <a:srgbClr val="DEF2F5"/>
              </a:gs>
            </a:gsLst>
            <a:lin ang="540000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sp>
        <p:nvSpPr>
          <p:cNvPr id="213" name="Google Shape;213;p6"/>
          <p:cNvSpPr txBox="1"/>
          <p:nvPr/>
        </p:nvSpPr>
        <p:spPr>
          <a:xfrm>
            <a:off x="6649090" y="5936527"/>
            <a:ext cx="5091094" cy="830997"/>
          </a:xfrm>
          <a:prstGeom prst="rect">
            <a:avLst/>
          </a:prstGeom>
          <a:solidFill>
            <a:srgbClr val="7DA62B"/>
          </a:solidFill>
          <a:ln w="9525" cap="flat" cmpd="sng">
            <a:solidFill>
              <a:srgbClr val="002060"/>
            </a:solidFill>
            <a:prstDash val="solid"/>
            <a:round/>
            <a:headEnd type="none" w="sm" len="sm"/>
            <a:tailEnd type="none" w="sm" len="sm"/>
          </a:ln>
          <a:effectLst>
            <a:outerShdw blurRad="57150" dist="19050" dir="5400000" algn="ctr" rotWithShape="0">
              <a:srgbClr val="000000">
                <a:alpha val="62745"/>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C000"/>
              </a:buClr>
              <a:buSzPts val="2400"/>
              <a:buFont typeface="Open Sans"/>
              <a:buNone/>
            </a:pPr>
            <a:r>
              <a:rPr lang="en-US" sz="2400" b="1" i="0" u="none" strike="noStrike" cap="none">
                <a:solidFill>
                  <a:srgbClr val="FFC000"/>
                </a:solidFill>
                <a:latin typeface="Open Sans"/>
                <a:ea typeface="Open Sans"/>
                <a:cs typeface="Open Sans"/>
                <a:sym typeface="Open Sans"/>
              </a:rPr>
              <a:t>NOT Candidate for Intervention</a:t>
            </a:r>
            <a:endParaRPr/>
          </a:p>
        </p:txBody>
      </p:sp>
      <p:sp>
        <p:nvSpPr>
          <p:cNvPr id="214" name="Google Shape;214;p6"/>
          <p:cNvSpPr txBox="1"/>
          <p:nvPr/>
        </p:nvSpPr>
        <p:spPr>
          <a:xfrm>
            <a:off x="6276789" y="4393401"/>
            <a:ext cx="5835696" cy="1200329"/>
          </a:xfrm>
          <a:prstGeom prst="rect">
            <a:avLst/>
          </a:prstGeom>
          <a:solidFill>
            <a:srgbClr val="7DA62B"/>
          </a:solidFill>
          <a:ln>
            <a:noFill/>
          </a:ln>
          <a:effectLst>
            <a:outerShdw blurRad="57150" dist="19050" dir="5400000" algn="ctr" rotWithShape="0">
              <a:srgbClr val="000000">
                <a:alpha val="62745"/>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00"/>
              </a:buClr>
              <a:buSzPts val="2400"/>
              <a:buFont typeface="Arial"/>
              <a:buNone/>
            </a:pPr>
            <a:r>
              <a:rPr lang="en-US" sz="2400" b="1" i="0" u="none" strike="noStrike" cap="none" dirty="0">
                <a:solidFill>
                  <a:srgbClr val="FFFF00"/>
                </a:solidFill>
                <a:latin typeface="Arial"/>
                <a:ea typeface="Arial"/>
                <a:cs typeface="Arial"/>
                <a:sym typeface="Arial"/>
              </a:rPr>
              <a:t>Most ACS are precipitated by plaques that did not cause significant stenosis on angiography </a:t>
            </a:r>
            <a:endParaRPr dirty="0"/>
          </a:p>
        </p:txBody>
      </p:sp>
      <p:sp>
        <p:nvSpPr>
          <p:cNvPr id="215" name="Google Shape;215;p6"/>
          <p:cNvSpPr/>
          <p:nvPr/>
        </p:nvSpPr>
        <p:spPr>
          <a:xfrm>
            <a:off x="7557379" y="5451311"/>
            <a:ext cx="834987" cy="482614"/>
          </a:xfrm>
          <a:prstGeom prst="downArrow">
            <a:avLst>
              <a:gd name="adj1" fmla="val 50000"/>
              <a:gd name="adj2" fmla="val 50000"/>
            </a:avLst>
          </a:prstGeom>
          <a:gradFill>
            <a:gsLst>
              <a:gs pos="0">
                <a:srgbClr val="93D8E5"/>
              </a:gs>
              <a:gs pos="50000">
                <a:srgbClr val="BEE4EC"/>
              </a:gs>
              <a:gs pos="100000">
                <a:srgbClr val="DEF2F5"/>
              </a:gs>
            </a:gsLst>
            <a:lin ang="540000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orbel"/>
              <a:buNone/>
            </a:pPr>
            <a:endParaRPr sz="1800" b="0" i="0" u="none" strike="noStrike" cap="none">
              <a:solidFill>
                <a:srgbClr val="FFFFFF"/>
              </a:solidFill>
              <a:latin typeface="Corbel"/>
              <a:ea typeface="Corbel"/>
              <a:cs typeface="Corbel"/>
              <a:sym typeface="Corbel"/>
            </a:endParaRPr>
          </a:p>
        </p:txBody>
      </p:sp>
      <p:pic>
        <p:nvPicPr>
          <p:cNvPr id="216" name="Google Shape;216;p6"/>
          <p:cNvPicPr preferRelativeResize="0"/>
          <p:nvPr/>
        </p:nvPicPr>
        <p:blipFill rotWithShape="1">
          <a:blip r:embed="rId5">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cxnSp>
        <p:nvCxnSpPr>
          <p:cNvPr id="221" name="Google Shape;221;p7"/>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222" name="Google Shape;222;p7"/>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223" name="Google Shape;223;p7"/>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a:solidFill>
                  <a:srgbClr val="FFFFFF"/>
                </a:solidFill>
                <a:latin typeface="Arial"/>
                <a:ea typeface="Arial"/>
                <a:cs typeface="Arial"/>
                <a:sym typeface="Arial"/>
              </a:rPr>
              <a:t>CCS: - </a:t>
            </a:r>
            <a:r>
              <a:rPr lang="en-US" sz="4800">
                <a:solidFill>
                  <a:srgbClr val="FDD075"/>
                </a:solidFill>
                <a:latin typeface="Arial"/>
                <a:ea typeface="Arial"/>
                <a:cs typeface="Arial"/>
                <a:sym typeface="Arial"/>
              </a:rPr>
              <a:t>Clinical Manifestation</a:t>
            </a:r>
            <a:endParaRPr/>
          </a:p>
        </p:txBody>
      </p:sp>
      <p:sp>
        <p:nvSpPr>
          <p:cNvPr id="224" name="Google Shape;224;p7"/>
          <p:cNvSpPr/>
          <p:nvPr/>
        </p:nvSpPr>
        <p:spPr>
          <a:xfrm>
            <a:off x="633565" y="1595717"/>
            <a:ext cx="5689378"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514350" marR="0" lvl="0" indent="-514350" algn="l" rtl="0">
              <a:spcBef>
                <a:spcPts val="0"/>
              </a:spcBef>
              <a:spcAft>
                <a:spcPts val="0"/>
              </a:spcAft>
              <a:buClr>
                <a:srgbClr val="C7E191"/>
              </a:buClr>
              <a:buSzPts val="3600"/>
              <a:buFont typeface="Corbel"/>
              <a:buAutoNum type="arabicPeriod"/>
            </a:pPr>
            <a:r>
              <a:rPr lang="en-US" sz="3600">
                <a:solidFill>
                  <a:srgbClr val="C7E191"/>
                </a:solidFill>
                <a:latin typeface="Arial"/>
                <a:ea typeface="Arial"/>
                <a:cs typeface="Arial"/>
                <a:sym typeface="Arial"/>
              </a:rPr>
              <a:t>Typical Chest pain (TCP):</a:t>
            </a:r>
            <a:endParaRPr sz="2000">
              <a:solidFill>
                <a:srgbClr val="C7E191"/>
              </a:solidFill>
              <a:latin typeface="Corbel"/>
              <a:ea typeface="Corbel"/>
              <a:cs typeface="Corbel"/>
              <a:sym typeface="Corbel"/>
            </a:endParaRPr>
          </a:p>
        </p:txBody>
      </p:sp>
      <p:sp>
        <p:nvSpPr>
          <p:cNvPr id="225" name="Google Shape;225;p7"/>
          <p:cNvSpPr/>
          <p:nvPr/>
        </p:nvSpPr>
        <p:spPr>
          <a:xfrm>
            <a:off x="1223889" y="2262425"/>
            <a:ext cx="6391493" cy="2246769"/>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Short duration.</a:t>
            </a:r>
            <a:endParaRPr/>
          </a:p>
          <a:p>
            <a:pPr marL="457200" marR="0" lvl="0" indent="-457200" algn="l" rtl="0">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Stationary.</a:t>
            </a:r>
            <a:endParaRPr/>
          </a:p>
          <a:p>
            <a:pPr marL="457200" marR="0" lvl="0" indent="-457200" algn="l" rtl="0">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Infrequent.</a:t>
            </a:r>
            <a:endParaRPr/>
          </a:p>
          <a:p>
            <a:pPr marL="457200" marR="0" lvl="0" indent="-457200" algn="l" rtl="0">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Induced by exercise or stress.</a:t>
            </a:r>
            <a:endParaRPr/>
          </a:p>
          <a:p>
            <a:pPr marL="457200" marR="0" lvl="0" indent="-457200" algn="l" rtl="0">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Relieved by rest &amp; sublingual nitrate.</a:t>
            </a:r>
            <a:endParaRPr sz="1800">
              <a:solidFill>
                <a:schemeClr val="lt1"/>
              </a:solidFill>
              <a:latin typeface="Corbel"/>
              <a:ea typeface="Corbel"/>
              <a:cs typeface="Corbel"/>
              <a:sym typeface="Corbel"/>
            </a:endParaRPr>
          </a:p>
        </p:txBody>
      </p:sp>
      <p:sp>
        <p:nvSpPr>
          <p:cNvPr id="226" name="Google Shape;226;p7"/>
          <p:cNvSpPr/>
          <p:nvPr/>
        </p:nvSpPr>
        <p:spPr>
          <a:xfrm>
            <a:off x="633565" y="5023735"/>
            <a:ext cx="4714752"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spcBef>
                <a:spcPts val="0"/>
              </a:spcBef>
              <a:spcAft>
                <a:spcPts val="0"/>
              </a:spcAft>
              <a:buClr>
                <a:srgbClr val="C7E191"/>
              </a:buClr>
              <a:buSzPts val="3600"/>
              <a:buFont typeface="Corbel"/>
              <a:buAutoNum type="arabicPeriod" startAt="2"/>
            </a:pPr>
            <a:r>
              <a:rPr lang="en-US" sz="3600">
                <a:solidFill>
                  <a:srgbClr val="C7E191"/>
                </a:solidFill>
                <a:latin typeface="Arial"/>
                <a:ea typeface="Arial"/>
                <a:cs typeface="Arial"/>
                <a:sym typeface="Arial"/>
              </a:rPr>
              <a:t>Nocturnal Angina:</a:t>
            </a:r>
            <a:endParaRPr sz="2000">
              <a:solidFill>
                <a:srgbClr val="C7E191"/>
              </a:solidFill>
              <a:latin typeface="Corbel"/>
              <a:ea typeface="Corbel"/>
              <a:cs typeface="Corbel"/>
              <a:sym typeface="Corbel"/>
            </a:endParaRPr>
          </a:p>
        </p:txBody>
      </p:sp>
      <p:sp>
        <p:nvSpPr>
          <p:cNvPr id="227" name="Google Shape;227;p7"/>
          <p:cNvSpPr/>
          <p:nvPr/>
        </p:nvSpPr>
        <p:spPr>
          <a:xfrm>
            <a:off x="1223889" y="5663575"/>
            <a:ext cx="6248827" cy="954107"/>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Angina at night.</a:t>
            </a:r>
            <a:endParaRPr/>
          </a:p>
          <a:p>
            <a:pPr marL="457200" marR="0" lvl="0" indent="-457200" algn="l" rtl="0">
              <a:spcBef>
                <a:spcPts val="0"/>
              </a:spcBef>
              <a:spcAft>
                <a:spcPts val="0"/>
              </a:spcAft>
              <a:buClr>
                <a:srgbClr val="FFFF00"/>
              </a:buClr>
              <a:buSzPts val="2800"/>
              <a:buFont typeface="Arial"/>
              <a:buChar char="•"/>
            </a:pPr>
            <a:r>
              <a:rPr lang="en-US" sz="2800">
                <a:solidFill>
                  <a:srgbClr val="FFFF00"/>
                </a:solidFill>
                <a:latin typeface="Arial"/>
                <a:ea typeface="Arial"/>
                <a:cs typeface="Arial"/>
                <a:sym typeface="Arial"/>
              </a:rPr>
              <a:t>Raise the suspicious of sleep apnea.</a:t>
            </a:r>
            <a:endParaRPr sz="1800">
              <a:solidFill>
                <a:schemeClr val="lt1"/>
              </a:solidFill>
              <a:latin typeface="Corbel"/>
              <a:ea typeface="Corbel"/>
              <a:cs typeface="Corbel"/>
              <a:sym typeface="Corbel"/>
            </a:endParaRPr>
          </a:p>
        </p:txBody>
      </p:sp>
      <p:pic>
        <p:nvPicPr>
          <p:cNvPr id="228" name="Google Shape;228;p7"/>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cxnSp>
        <p:nvCxnSpPr>
          <p:cNvPr id="233" name="Google Shape;233;p8"/>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234" name="Google Shape;234;p8"/>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235" name="Google Shape;235;p8"/>
          <p:cNvSpPr/>
          <p:nvPr/>
        </p:nvSpPr>
        <p:spPr>
          <a:xfrm>
            <a:off x="464234" y="36576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FFFFFF"/>
              </a:buClr>
              <a:buSzPts val="4800"/>
              <a:buFont typeface="Arial"/>
              <a:buNone/>
            </a:pPr>
            <a:r>
              <a:rPr lang="en-US" sz="4800" b="0" i="0" u="none" strike="noStrike" cap="none">
                <a:solidFill>
                  <a:srgbClr val="FFFFFF"/>
                </a:solidFill>
                <a:latin typeface="Arial"/>
                <a:ea typeface="Arial"/>
                <a:cs typeface="Arial"/>
                <a:sym typeface="Arial"/>
              </a:rPr>
              <a:t>CCS: - </a:t>
            </a:r>
            <a:r>
              <a:rPr lang="en-US" sz="4800" b="0" i="0" u="none" strike="noStrike" cap="none">
                <a:solidFill>
                  <a:srgbClr val="FDD075"/>
                </a:solidFill>
                <a:latin typeface="Arial"/>
                <a:ea typeface="Arial"/>
                <a:cs typeface="Arial"/>
                <a:sym typeface="Arial"/>
              </a:rPr>
              <a:t>Clinical Manifestation</a:t>
            </a:r>
            <a:endParaRPr/>
          </a:p>
        </p:txBody>
      </p:sp>
      <p:sp>
        <p:nvSpPr>
          <p:cNvPr id="236" name="Google Shape;236;p8"/>
          <p:cNvSpPr/>
          <p:nvPr/>
        </p:nvSpPr>
        <p:spPr>
          <a:xfrm>
            <a:off x="633565" y="1820801"/>
            <a:ext cx="4823756"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startAt="3"/>
            </a:pPr>
            <a:r>
              <a:rPr lang="en-US" sz="3600" b="0" i="0" u="none" strike="noStrike" cap="none">
                <a:solidFill>
                  <a:srgbClr val="C7E191"/>
                </a:solidFill>
                <a:latin typeface="Arial"/>
                <a:ea typeface="Arial"/>
                <a:cs typeface="Arial"/>
                <a:sym typeface="Arial"/>
              </a:rPr>
              <a:t>Angina Equivalent:</a:t>
            </a:r>
            <a:endParaRPr sz="2000" b="0" i="0" u="none" strike="noStrike" cap="none">
              <a:solidFill>
                <a:srgbClr val="C7E191"/>
              </a:solidFill>
              <a:latin typeface="Corbel"/>
              <a:ea typeface="Corbel"/>
              <a:cs typeface="Corbel"/>
              <a:sym typeface="Corbel"/>
            </a:endParaRPr>
          </a:p>
        </p:txBody>
      </p:sp>
      <p:sp>
        <p:nvSpPr>
          <p:cNvPr id="237" name="Google Shape;237;p8"/>
          <p:cNvSpPr/>
          <p:nvPr/>
        </p:nvSpPr>
        <p:spPr>
          <a:xfrm>
            <a:off x="1055073" y="2529711"/>
            <a:ext cx="11020966" cy="1815882"/>
          </a:xfrm>
          <a:prstGeom prst="rect">
            <a:avLst/>
          </a:prstGeom>
          <a:noFill/>
          <a:ln>
            <a:noFill/>
          </a:ln>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rgbClr val="FFFF00"/>
              </a:buClr>
              <a:buSzPts val="2800"/>
              <a:buFont typeface="Arial"/>
              <a:buChar char="•"/>
            </a:pPr>
            <a:r>
              <a:rPr lang="en-US" sz="2800" b="0" i="0" u="none" strike="noStrike" cap="none" dirty="0">
                <a:solidFill>
                  <a:srgbClr val="FFFF00"/>
                </a:solidFill>
                <a:latin typeface="Arial"/>
                <a:ea typeface="Arial"/>
                <a:cs typeface="Arial"/>
                <a:sym typeface="Arial"/>
              </a:rPr>
              <a:t>Symptoms other than chest pain like dyspnea, fatigue &amp; faintness.</a:t>
            </a:r>
            <a:endParaRPr dirty="0"/>
          </a:p>
          <a:p>
            <a:pPr marL="457200" marR="0" lvl="0" indent="-457200" algn="l" rtl="0">
              <a:lnSpc>
                <a:spcPct val="100000"/>
              </a:lnSpc>
              <a:spcBef>
                <a:spcPts val="0"/>
              </a:spcBef>
              <a:spcAft>
                <a:spcPts val="0"/>
              </a:spcAft>
              <a:buClr>
                <a:srgbClr val="FFFF00"/>
              </a:buClr>
              <a:buSzPts val="2800"/>
              <a:buFont typeface="Arial"/>
              <a:buChar char="•"/>
            </a:pPr>
            <a:r>
              <a:rPr lang="en-US" sz="2800" dirty="0">
                <a:solidFill>
                  <a:srgbClr val="FFFF00"/>
                </a:solidFill>
                <a:latin typeface="Arial"/>
                <a:ea typeface="Arial"/>
                <a:cs typeface="Arial"/>
                <a:sym typeface="Arial"/>
              </a:rPr>
              <a:t>Usually occurs in old age and diabetic patients.</a:t>
            </a:r>
            <a:endParaRPr dirty="0"/>
          </a:p>
          <a:p>
            <a:pPr marL="457200" marR="0" lvl="0" indent="-457200" algn="l" rtl="0">
              <a:lnSpc>
                <a:spcPct val="100000"/>
              </a:lnSpc>
              <a:spcBef>
                <a:spcPts val="0"/>
              </a:spcBef>
              <a:spcAft>
                <a:spcPts val="0"/>
              </a:spcAft>
              <a:buClr>
                <a:srgbClr val="FFFF00"/>
              </a:buClr>
              <a:buSzPts val="2800"/>
              <a:buFont typeface="Arial"/>
              <a:buChar char="•"/>
            </a:pPr>
            <a:r>
              <a:rPr lang="en-US" sz="2800" b="0" i="0" u="none" strike="noStrike" cap="none" dirty="0">
                <a:solidFill>
                  <a:srgbClr val="FFFF00"/>
                </a:solidFill>
                <a:latin typeface="Arial"/>
                <a:ea typeface="Arial"/>
                <a:cs typeface="Arial"/>
                <a:sym typeface="Arial"/>
              </a:rPr>
              <a:t>Usually due to peripheral neuropathy.</a:t>
            </a:r>
            <a:endParaRPr dirty="0"/>
          </a:p>
          <a:p>
            <a:pPr marL="457200" marR="0" lvl="0" indent="-457200" algn="l" rtl="0">
              <a:lnSpc>
                <a:spcPct val="100000"/>
              </a:lnSpc>
              <a:spcBef>
                <a:spcPts val="0"/>
              </a:spcBef>
              <a:spcAft>
                <a:spcPts val="0"/>
              </a:spcAft>
              <a:buClr>
                <a:srgbClr val="FFFF00"/>
              </a:buClr>
              <a:buSzPts val="2800"/>
              <a:buFont typeface="Arial"/>
              <a:buChar char="•"/>
            </a:pPr>
            <a:r>
              <a:rPr lang="en-US" sz="2800" dirty="0" err="1">
                <a:solidFill>
                  <a:srgbClr val="FFFF00"/>
                </a:solidFill>
                <a:latin typeface="Arial"/>
                <a:ea typeface="Arial"/>
                <a:cs typeface="Arial"/>
                <a:sym typeface="Arial"/>
              </a:rPr>
              <a:t>Exertional</a:t>
            </a:r>
            <a:r>
              <a:rPr lang="en-US" sz="2800" dirty="0">
                <a:solidFill>
                  <a:srgbClr val="FFFF00"/>
                </a:solidFill>
                <a:latin typeface="Arial"/>
                <a:ea typeface="Arial"/>
                <a:cs typeface="Arial"/>
                <a:sym typeface="Arial"/>
              </a:rPr>
              <a:t> dyspnea may be an early indicator of CAD.</a:t>
            </a:r>
            <a:endParaRPr sz="1800" b="0" i="0" u="none" strike="noStrike" cap="none" dirty="0">
              <a:solidFill>
                <a:srgbClr val="FFFFFF"/>
              </a:solidFill>
              <a:latin typeface="Corbel"/>
              <a:ea typeface="Corbel"/>
              <a:cs typeface="Corbel"/>
              <a:sym typeface="Corbel"/>
            </a:endParaRPr>
          </a:p>
        </p:txBody>
      </p:sp>
      <p:sp>
        <p:nvSpPr>
          <p:cNvPr id="238" name="Google Shape;238;p8"/>
          <p:cNvSpPr/>
          <p:nvPr/>
        </p:nvSpPr>
        <p:spPr>
          <a:xfrm>
            <a:off x="887263" y="5093446"/>
            <a:ext cx="10365892" cy="1200329"/>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600" b="0" i="0" u="none" strike="noStrike" cap="none">
                <a:solidFill>
                  <a:schemeClr val="accent6"/>
                </a:solidFill>
                <a:latin typeface="Arial"/>
                <a:ea typeface="Arial"/>
                <a:cs typeface="Arial"/>
                <a:sym typeface="Arial"/>
              </a:rPr>
              <a:t>Gradual onset with maximum intensity over a period of minutes before dissipating</a:t>
            </a:r>
            <a:endParaRPr sz="2000" b="0" i="0" u="none" strike="noStrike" cap="none">
              <a:solidFill>
                <a:schemeClr val="accent6"/>
              </a:solidFill>
              <a:latin typeface="Corbel"/>
              <a:ea typeface="Corbel"/>
              <a:cs typeface="Corbel"/>
              <a:sym typeface="Corbel"/>
            </a:endParaRPr>
          </a:p>
        </p:txBody>
      </p:sp>
      <p:pic>
        <p:nvPicPr>
          <p:cNvPr id="239" name="Google Shape;239;p8"/>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cxnSp>
        <p:nvCxnSpPr>
          <p:cNvPr id="244" name="Google Shape;244;p9"/>
          <p:cNvCxnSpPr/>
          <p:nvPr/>
        </p:nvCxnSpPr>
        <p:spPr>
          <a:xfrm>
            <a:off x="295422" y="211015"/>
            <a:ext cx="928467" cy="0"/>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cxnSp>
        <p:nvCxnSpPr>
          <p:cNvPr id="245" name="Google Shape;245;p9"/>
          <p:cNvCxnSpPr/>
          <p:nvPr/>
        </p:nvCxnSpPr>
        <p:spPr>
          <a:xfrm>
            <a:off x="309490" y="211015"/>
            <a:ext cx="0" cy="1969477"/>
          </a:xfrm>
          <a:prstGeom prst="straightConnector1">
            <a:avLst/>
          </a:prstGeom>
          <a:noFill/>
          <a:ln w="38100" cap="flat" cmpd="sng">
            <a:solidFill>
              <a:srgbClr val="E9F6F9"/>
            </a:solidFill>
            <a:prstDash val="solid"/>
            <a:miter lim="800000"/>
            <a:headEnd type="none" w="sm" len="sm"/>
            <a:tailEnd type="none" w="sm" len="sm"/>
          </a:ln>
          <a:effectLst>
            <a:outerShdw blurRad="50800" dist="38100" dir="2700000" algn="tl" rotWithShape="0">
              <a:srgbClr val="000000">
                <a:alpha val="40000"/>
              </a:srgbClr>
            </a:outerShdw>
          </a:effectLst>
        </p:spPr>
      </p:cxnSp>
      <p:sp>
        <p:nvSpPr>
          <p:cNvPr id="246" name="Google Shape;246;p9"/>
          <p:cNvSpPr/>
          <p:nvPr/>
        </p:nvSpPr>
        <p:spPr>
          <a:xfrm>
            <a:off x="464234" y="309490"/>
            <a:ext cx="11211951" cy="928468"/>
          </a:xfrm>
          <a:prstGeom prst="rect">
            <a:avLst/>
          </a:prstGeom>
          <a:gradFill>
            <a:gsLst>
              <a:gs pos="0">
                <a:srgbClr val="1F6872"/>
              </a:gs>
              <a:gs pos="50000">
                <a:srgbClr val="2E96A5"/>
              </a:gs>
              <a:gs pos="100000">
                <a:srgbClr val="37B5C6"/>
              </a:gs>
            </a:gsLst>
            <a:lin ang="0" scaled="0"/>
          </a:gradFill>
          <a:ln w="12700" cap="flat" cmpd="sng">
            <a:solidFill>
              <a:srgbClr val="2F7E89"/>
            </a:solidFill>
            <a:prstDash val="solid"/>
            <a:miter lim="800000"/>
            <a:headEnd type="none" w="sm" len="sm"/>
            <a:tailEnd type="none" w="sm" len="sm"/>
          </a:ln>
          <a:effectLst>
            <a:outerShdw blurRad="508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4800">
                <a:solidFill>
                  <a:srgbClr val="FDD075"/>
                </a:solidFill>
                <a:latin typeface="Arial"/>
                <a:ea typeface="Arial"/>
                <a:cs typeface="Arial"/>
                <a:sym typeface="Arial"/>
              </a:rPr>
              <a:t>Diffrential Diagnosis of Chest Pain:</a:t>
            </a:r>
            <a:endParaRPr/>
          </a:p>
        </p:txBody>
      </p:sp>
      <p:sp>
        <p:nvSpPr>
          <p:cNvPr id="247" name="Google Shape;247;p9"/>
          <p:cNvSpPr/>
          <p:nvPr/>
        </p:nvSpPr>
        <p:spPr>
          <a:xfrm>
            <a:off x="928468" y="2093367"/>
            <a:ext cx="10747717"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800">
                <a:solidFill>
                  <a:srgbClr val="FFFF00"/>
                </a:solidFill>
                <a:latin typeface="Arial"/>
                <a:ea typeface="Arial"/>
                <a:cs typeface="Arial"/>
                <a:sym typeface="Arial"/>
              </a:rPr>
              <a:t>Localized to the tip of one finger, very brief episodes, not related to exertion and may radiate to lower limbs.</a:t>
            </a:r>
            <a:endParaRPr sz="1800" b="0" i="0" u="none" strike="noStrike" cap="none">
              <a:solidFill>
                <a:srgbClr val="FFFFFF"/>
              </a:solidFill>
              <a:latin typeface="Corbel"/>
              <a:ea typeface="Corbel"/>
              <a:cs typeface="Corbel"/>
              <a:sym typeface="Corbel"/>
            </a:endParaRPr>
          </a:p>
        </p:txBody>
      </p:sp>
      <p:sp>
        <p:nvSpPr>
          <p:cNvPr id="248" name="Google Shape;248;p9"/>
          <p:cNvSpPr/>
          <p:nvPr/>
        </p:nvSpPr>
        <p:spPr>
          <a:xfrm>
            <a:off x="506955" y="1384701"/>
            <a:ext cx="4860626"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a:pPr>
            <a:r>
              <a:rPr lang="en-US" sz="3600" b="0" i="0" u="none" strike="noStrike" cap="none" dirty="0" err="1">
                <a:solidFill>
                  <a:srgbClr val="C7E191"/>
                </a:solidFill>
                <a:latin typeface="Arial"/>
                <a:ea typeface="Arial"/>
                <a:cs typeface="Arial"/>
                <a:sym typeface="Arial"/>
              </a:rPr>
              <a:t>Pleuritic</a:t>
            </a:r>
            <a:r>
              <a:rPr lang="en-US" sz="3600" b="0" i="0" u="none" strike="noStrike" cap="none" dirty="0">
                <a:solidFill>
                  <a:srgbClr val="C7E191"/>
                </a:solidFill>
                <a:latin typeface="Arial"/>
                <a:ea typeface="Arial"/>
                <a:cs typeface="Arial"/>
                <a:sym typeface="Arial"/>
              </a:rPr>
              <a:t> chest pain:</a:t>
            </a:r>
            <a:endParaRPr sz="2000" b="0" i="0" u="none" strike="noStrike" cap="none" dirty="0">
              <a:solidFill>
                <a:srgbClr val="C7E191"/>
              </a:solidFill>
              <a:latin typeface="Corbel"/>
              <a:ea typeface="Corbel"/>
              <a:cs typeface="Corbel"/>
              <a:sym typeface="Corbel"/>
            </a:endParaRPr>
          </a:p>
        </p:txBody>
      </p:sp>
      <p:sp>
        <p:nvSpPr>
          <p:cNvPr id="249" name="Google Shape;249;p9"/>
          <p:cNvSpPr/>
          <p:nvPr/>
        </p:nvSpPr>
        <p:spPr>
          <a:xfrm>
            <a:off x="506955" y="3523571"/>
            <a:ext cx="5219699"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startAt="2"/>
            </a:pPr>
            <a:r>
              <a:rPr lang="en-US" sz="3600" b="0" i="0" u="none" strike="noStrike" cap="none">
                <a:solidFill>
                  <a:srgbClr val="C7E191"/>
                </a:solidFill>
                <a:latin typeface="Arial"/>
                <a:ea typeface="Arial"/>
                <a:cs typeface="Arial"/>
                <a:sym typeface="Arial"/>
              </a:rPr>
              <a:t>Esophageal disorder:</a:t>
            </a:r>
            <a:endParaRPr sz="2000" b="0" i="0" u="none" strike="noStrike" cap="none">
              <a:solidFill>
                <a:srgbClr val="C7E191"/>
              </a:solidFill>
              <a:latin typeface="Corbel"/>
              <a:ea typeface="Corbel"/>
              <a:cs typeface="Corbel"/>
              <a:sym typeface="Corbel"/>
            </a:endParaRPr>
          </a:p>
        </p:txBody>
      </p:sp>
      <p:sp>
        <p:nvSpPr>
          <p:cNvPr id="250" name="Google Shape;250;p9"/>
          <p:cNvSpPr/>
          <p:nvPr/>
        </p:nvSpPr>
        <p:spPr>
          <a:xfrm>
            <a:off x="928468" y="4176825"/>
            <a:ext cx="10747717" cy="95410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800">
                <a:solidFill>
                  <a:srgbClr val="FFFF00"/>
                </a:solidFill>
                <a:latin typeface="Arial"/>
                <a:ea typeface="Arial"/>
                <a:cs typeface="Arial"/>
                <a:sym typeface="Arial"/>
              </a:rPr>
              <a:t>GERD, esophageal motility disorders, biliary colic, musculoskeletal disorders.</a:t>
            </a:r>
            <a:endParaRPr sz="1800" b="0" i="0" u="none" strike="noStrike" cap="none">
              <a:solidFill>
                <a:srgbClr val="FFFFFF"/>
              </a:solidFill>
              <a:latin typeface="Corbel"/>
              <a:ea typeface="Corbel"/>
              <a:cs typeface="Corbel"/>
              <a:sym typeface="Corbel"/>
            </a:endParaRPr>
          </a:p>
        </p:txBody>
      </p:sp>
      <p:sp>
        <p:nvSpPr>
          <p:cNvPr id="251" name="Google Shape;251;p9"/>
          <p:cNvSpPr/>
          <p:nvPr/>
        </p:nvSpPr>
        <p:spPr>
          <a:xfrm>
            <a:off x="506955" y="5848190"/>
            <a:ext cx="6516528" cy="646331"/>
          </a:xfrm>
          <a:prstGeom prst="rect">
            <a:avLst/>
          </a:prstGeom>
          <a:noFill/>
          <a:ln w="28575" cap="flat" cmpd="sng">
            <a:solidFill>
              <a:srgbClr val="E9F6F9"/>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742950" marR="0" lvl="0" indent="-742950" algn="l" rtl="0">
              <a:lnSpc>
                <a:spcPct val="100000"/>
              </a:lnSpc>
              <a:spcBef>
                <a:spcPts val="0"/>
              </a:spcBef>
              <a:spcAft>
                <a:spcPts val="0"/>
              </a:spcAft>
              <a:buClr>
                <a:srgbClr val="C7E191"/>
              </a:buClr>
              <a:buSzPts val="3600"/>
              <a:buFont typeface="Corbel"/>
              <a:buAutoNum type="arabicPeriod" startAt="3"/>
            </a:pPr>
            <a:r>
              <a:rPr lang="en-US" sz="3600" b="0" i="0" u="none" strike="noStrike" cap="none">
                <a:solidFill>
                  <a:srgbClr val="C7E191"/>
                </a:solidFill>
                <a:latin typeface="Arial"/>
                <a:ea typeface="Arial"/>
                <a:cs typeface="Arial"/>
                <a:sym typeface="Arial"/>
              </a:rPr>
              <a:t>Dissecting aortic aneurysm.</a:t>
            </a:r>
            <a:endParaRPr sz="2000" b="0" i="0" u="none" strike="noStrike" cap="none">
              <a:solidFill>
                <a:srgbClr val="C7E191"/>
              </a:solidFill>
              <a:latin typeface="Corbel"/>
              <a:ea typeface="Corbel"/>
              <a:cs typeface="Corbel"/>
              <a:sym typeface="Corbel"/>
            </a:endParaRPr>
          </a:p>
        </p:txBody>
      </p:sp>
      <p:pic>
        <p:nvPicPr>
          <p:cNvPr id="252" name="Google Shape;252;p9"/>
          <p:cNvPicPr preferRelativeResize="0"/>
          <p:nvPr/>
        </p:nvPicPr>
        <p:blipFill rotWithShape="1">
          <a:blip r:embed="rId3">
            <a:alphaModFix/>
          </a:blip>
          <a:srcRect/>
          <a:stretch/>
        </p:blipFill>
        <p:spPr>
          <a:xfrm>
            <a:off x="10639277" y="159460"/>
            <a:ext cx="1337423" cy="1341067"/>
          </a:xfrm>
          <a:prstGeom prst="rect">
            <a:avLst/>
          </a:prstGeom>
          <a:noFill/>
          <a:ln>
            <a:noFill/>
          </a:ln>
          <a:effectLst>
            <a:outerShdw blurRad="190500" algn="tl" rotWithShape="0">
              <a:srgbClr val="000000">
                <a:alpha val="69803"/>
              </a:srgbClr>
            </a:outerShdw>
          </a:effectLst>
        </p:spPr>
      </p:pic>
    </p:spTree>
  </p:cSld>
  <p:clrMapOvr>
    <a:masterClrMapping/>
  </p:clrMapOvr>
</p:sld>
</file>

<file path=ppt/theme/theme1.xml><?xml version="1.0" encoding="utf-8"?>
<a:theme xmlns:a="http://schemas.openxmlformats.org/drawingml/2006/main" name="Depth">
  <a:themeElements>
    <a:clrScheme name="Depth">
      <a:dk1>
        <a:srgbClr val="000000"/>
      </a:dk1>
      <a:lt1>
        <a:srgbClr val="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3490</Words>
  <Application>Microsoft Office PowerPoint</Application>
  <PresentationFormat>Widescreen</PresentationFormat>
  <Paragraphs>471</Paragraphs>
  <Slides>54</Slides>
  <Notes>54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54</vt:i4>
      </vt:variant>
    </vt:vector>
  </HeadingPairs>
  <TitlesOfParts>
    <vt:vector size="62" baseType="lpstr">
      <vt:lpstr>Times New Roman</vt:lpstr>
      <vt:lpstr>Open Sans</vt:lpstr>
      <vt:lpstr>Corbel</vt:lpstr>
      <vt:lpstr>Arial</vt:lpstr>
      <vt:lpstr>Cambria</vt:lpstr>
      <vt:lpstr>Noto Sans Symbols</vt:lpstr>
      <vt:lpstr>Century Gothic</vt:lpstr>
      <vt:lpstr>Depth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Ahmed abdelsalam</dc:creator>
  <cp:lastModifiedBy>Abdul Rahman Ashraf Hussein Mohamed Abo El-Majd</cp:lastModifiedBy>
  <cp:revision>1</cp:revision>
  <dcterms:created xsi:type="dcterms:W3CDTF">2021-08-02T05:29:06Z</dcterms:created>
  <dcterms:modified xsi:type="dcterms:W3CDTF">2025-04-29T17:35:49Z</dcterms:modified>
</cp:coreProperties>
</file>